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9"/>
  </p:notesMasterIdLst>
  <p:handoutMasterIdLst>
    <p:handoutMasterId r:id="rId30"/>
  </p:handoutMasterIdLst>
  <p:sldIdLst>
    <p:sldId id="439" r:id="rId3"/>
    <p:sldId id="430" r:id="rId4"/>
    <p:sldId id="449" r:id="rId5"/>
    <p:sldId id="482" r:id="rId6"/>
    <p:sldId id="441" r:id="rId7"/>
    <p:sldId id="469" r:id="rId8"/>
    <p:sldId id="467" r:id="rId9"/>
    <p:sldId id="451" r:id="rId10"/>
    <p:sldId id="450" r:id="rId11"/>
    <p:sldId id="471" r:id="rId12"/>
    <p:sldId id="462" r:id="rId13"/>
    <p:sldId id="477" r:id="rId14"/>
    <p:sldId id="461" r:id="rId15"/>
    <p:sldId id="458" r:id="rId16"/>
    <p:sldId id="483" r:id="rId17"/>
    <p:sldId id="456" r:id="rId18"/>
    <p:sldId id="491" r:id="rId19"/>
    <p:sldId id="485" r:id="rId20"/>
    <p:sldId id="486" r:id="rId21"/>
    <p:sldId id="487" r:id="rId22"/>
    <p:sldId id="488" r:id="rId23"/>
    <p:sldId id="489" r:id="rId24"/>
    <p:sldId id="490" r:id="rId25"/>
    <p:sldId id="464" r:id="rId26"/>
    <p:sldId id="443" r:id="rId27"/>
    <p:sldId id="453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a Che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444"/>
    <a:srgbClr val="6A9534"/>
    <a:srgbClr val="000000"/>
    <a:srgbClr val="FF0000"/>
    <a:srgbClr val="3B3B3B"/>
    <a:srgbClr val="303030"/>
    <a:srgbClr val="D5E8BE"/>
    <a:srgbClr val="CDE4B2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2" autoAdjust="0"/>
    <p:restoredTop sz="96429" autoAdjust="0"/>
  </p:normalViewPr>
  <p:slideViewPr>
    <p:cSldViewPr>
      <p:cViewPr>
        <p:scale>
          <a:sx n="125" d="100"/>
          <a:sy n="125" d="100"/>
        </p:scale>
        <p:origin x="-72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66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857B46-E988-4D02-9A3B-EEC77A8823D3}" type="datetimeFigureOut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CE8C76-8C89-40EA-8F5D-BD7E4DCCD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3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0B1EB8-5177-4F3D-86E6-E914916AC5A9}" type="datetimeFigureOut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978F852-1AAB-412D-8F98-3D77ED607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2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9159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EC4E99-1E94-4201-AF2F-7CA3143E55A5}" type="slidenum">
              <a:rPr lang="en-US" altLang="zh-CN" sz="1200">
                <a:latin typeface="+mn-lt"/>
                <a:ea typeface="+mn-ea"/>
              </a:rPr>
              <a:pPr algn="r">
                <a:defRPr/>
              </a:pPr>
              <a:t>26</a:t>
            </a:fld>
            <a:endParaRPr lang="en-US" altLang="zh-CN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723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67896AF-6492-4D60-BA9C-42D2F8BB1EA9}" type="slidenum">
              <a:rPr lang="en-US" altLang="zh-CN" sz="1200">
                <a:latin typeface="+mn-lt"/>
                <a:ea typeface="+mn-ea"/>
              </a:rPr>
              <a:pPr algn="r">
                <a:defRPr/>
              </a:pPr>
              <a:t>3</a:t>
            </a:fld>
            <a:endParaRPr lang="en-US" altLang="zh-CN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42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F852-1AAB-412D-8F98-3D77ED607F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F852-1AAB-412D-8F98-3D77ED607F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F852-1AAB-412D-8F98-3D77ED607F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F852-1AAB-412D-8F98-3D77ED607F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F852-1AAB-412D-8F98-3D77ED607F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F852-1AAB-412D-8F98-3D77ED607F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9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729B4-8678-48DB-BBC0-621FB389B8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2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6-9_tit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05150"/>
            <a:ext cx="7315200" cy="838200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76" y="3943350"/>
            <a:ext cx="6333423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tv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6-9_studio_su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1428750"/>
            <a:ext cx="7315200" cy="2362200"/>
          </a:xfrm>
          <a:prstGeom prst="rect">
            <a:avLst/>
          </a:prstGeom>
          <a:solidFill>
            <a:srgbClr val="4970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57200" y="2724150"/>
            <a:ext cx="655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6553200" cy="792956"/>
          </a:xfr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0350"/>
            <a:ext cx="6553200" cy="45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multi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6-9_multiscreen_su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1428750"/>
            <a:ext cx="7315200" cy="2362200"/>
          </a:xfrm>
          <a:prstGeom prst="rect">
            <a:avLst/>
          </a:prstGeom>
          <a:solidFill>
            <a:srgbClr val="4970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57200" y="2724150"/>
            <a:ext cx="655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6553200" cy="792956"/>
          </a:xfr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0350"/>
            <a:ext cx="6553200" cy="45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96000" y="4781550"/>
            <a:ext cx="27432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Servers and storage for media workflows  |  www.xor-media.com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0" y="0"/>
            <a:ext cx="2286000" cy="51435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6172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514600" y="1200150"/>
            <a:ext cx="6172200" cy="33527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0" y="0"/>
            <a:ext cx="2286000" cy="51435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6172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514600" y="1200150"/>
            <a:ext cx="6172200" cy="33527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0" y="0"/>
            <a:ext cx="2286000" cy="51435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6172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514600" y="1200150"/>
            <a:ext cx="6172200" cy="33527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0" y="0"/>
            <a:ext cx="2286000" cy="51435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6172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514600" y="1200150"/>
            <a:ext cx="6172200" cy="33527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0" y="0"/>
            <a:ext cx="2286000" cy="51435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6172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514600" y="1200150"/>
            <a:ext cx="6172200" cy="33527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0" y="0"/>
            <a:ext cx="2286000" cy="51435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6172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514600" y="1200150"/>
            <a:ext cx="6172200" cy="33527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duct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14400" y="0"/>
            <a:ext cx="8229600" cy="112395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1200150"/>
            <a:ext cx="64008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914400" y="2190751"/>
            <a:ext cx="6400800" cy="24384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 userDrawn="1"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D357543-8191-4FC6-949C-49920D8071CC}"/>
              </a:ext>
            </a:extLst>
          </p:cNvPr>
          <p:cNvGrpSpPr/>
          <p:nvPr userDrawn="1"/>
        </p:nvGrpSpPr>
        <p:grpSpPr>
          <a:xfrm rot="8134866">
            <a:off x="-225875" y="-72982"/>
            <a:ext cx="2063758" cy="414895"/>
            <a:chOff x="-1807037" y="192249"/>
            <a:chExt cx="2880995" cy="579191"/>
          </a:xfrm>
        </p:grpSpPr>
        <p:sp>
          <p:nvSpPr>
            <p:cNvPr id="8" name="矩形: 圆角 18">
              <a:extLst>
                <a:ext uri="{FF2B5EF4-FFF2-40B4-BE49-F238E27FC236}">
                  <a16:creationId xmlns="" xmlns:a16="http://schemas.microsoft.com/office/drawing/2014/main" id="{9D9FFB99-32DD-4437-BE3F-8476288E3F38}"/>
                </a:ext>
              </a:extLst>
            </p:cNvPr>
            <p:cNvSpPr/>
            <p:nvPr/>
          </p:nvSpPr>
          <p:spPr>
            <a:xfrm>
              <a:off x="-1807037" y="256103"/>
              <a:ext cx="2567235" cy="51533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22">
              <a:extLst>
                <a:ext uri="{FF2B5EF4-FFF2-40B4-BE49-F238E27FC236}">
                  <a16:creationId xmlns="" xmlns:a16="http://schemas.microsoft.com/office/drawing/2014/main" id="{438B3BA0-4F5F-4C4E-872C-36819E79401F}"/>
                </a:ext>
              </a:extLst>
            </p:cNvPr>
            <p:cNvSpPr/>
            <p:nvPr/>
          </p:nvSpPr>
          <p:spPr>
            <a:xfrm>
              <a:off x="27223" y="192249"/>
              <a:ext cx="1046735" cy="27943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505200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Helvetica World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oduct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14400" y="0"/>
            <a:ext cx="8229600" cy="112395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1200150"/>
            <a:ext cx="64008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914400" y="2190751"/>
            <a:ext cx="6400800" cy="24384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ram/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047750"/>
            <a:ext cx="4419600" cy="35052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0" y="1047750"/>
            <a:ext cx="3733800" cy="35051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ram/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047750"/>
            <a:ext cx="4419600" cy="35052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0" y="1047750"/>
            <a:ext cx="3733800" cy="35051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(para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505200"/>
          </a:xfrm>
        </p:spPr>
        <p:txBody>
          <a:bodyPr/>
          <a:lstStyle>
            <a:lvl1pPr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ram/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047750"/>
            <a:ext cx="4419600" cy="35052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0" y="1047750"/>
            <a:ext cx="3733800" cy="35051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Contents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2743200" cy="35051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352800" y="1047750"/>
            <a:ext cx="5334000" cy="35051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Contents (para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2743200" cy="35051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352800" y="1047750"/>
            <a:ext cx="5334000" cy="35051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047750"/>
            <a:ext cx="8229600" cy="35052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047750"/>
            <a:ext cx="4419600" cy="35052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0" y="1047750"/>
            <a:ext cx="3733800" cy="35051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9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382000" cy="5334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38349"/>
            <a:ext cx="3505200" cy="2590801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0"/>
            <a:ext cx="8686800" cy="135255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114800" y="2038350"/>
            <a:ext cx="4724400" cy="2590801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ser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16-9_server_su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1428750"/>
            <a:ext cx="7315200" cy="2362200"/>
          </a:xfrm>
          <a:prstGeom prst="rect">
            <a:avLst/>
          </a:prstGeom>
          <a:solidFill>
            <a:srgbClr val="4970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57200" y="2724150"/>
            <a:ext cx="655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4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6553200" cy="792956"/>
          </a:xfr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0350"/>
            <a:ext cx="6553200" cy="45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478155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cs typeface="Helvetica Wor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cs typeface="Helvetica Wor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cs typeface="Helvetica Wor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 pitchFamily="34" charset="0"/>
          <a:cs typeface="Helvetica Wor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91200" y="478155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pic>
        <p:nvPicPr>
          <p:cNvPr id="24579" name="Picture 6" descr="16-9_content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pic>
        <p:nvPicPr>
          <p:cNvPr id="24581" name="Content Placeholder 6" descr="banner_left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45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0.png"/><Relationship Id="rId1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19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>
          <a:xfrm>
            <a:off x="457200" y="1809750"/>
            <a:ext cx="6553200" cy="792163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Media Server 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990600" y="38100"/>
            <a:ext cx="8229600" cy="857250"/>
          </a:xfrm>
        </p:spPr>
        <p:txBody>
          <a:bodyPr/>
          <a:lstStyle/>
          <a:p>
            <a:r>
              <a:rPr lang="en-US" altLang="zh-CN" sz="3000" dirty="0" smtClean="0">
                <a:ea typeface="宋体" charset="-122"/>
              </a:rPr>
              <a:t>Maximum 4 Layers DVE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38350"/>
            <a:ext cx="3733800" cy="2667000"/>
          </a:xfrm>
        </p:spPr>
        <p:txBody>
          <a:bodyPr/>
          <a:lstStyle/>
          <a:p>
            <a:pPr>
              <a:buClrTx/>
              <a:defRPr/>
            </a:pPr>
            <a:r>
              <a:rPr lang="en-US" sz="1800" dirty="0" smtClean="0">
                <a:latin typeface="+mn-lt"/>
              </a:rPr>
              <a:t>Automated or manual control of DVEs</a:t>
            </a:r>
          </a:p>
          <a:p>
            <a:pPr>
              <a:buClrTx/>
              <a:defRPr/>
            </a:pPr>
            <a:r>
              <a:rPr lang="en-US" sz="1800" dirty="0" smtClean="0">
                <a:latin typeface="+mn-lt"/>
              </a:rPr>
              <a:t>10-bit processing and sub-pixel motion and scaling</a:t>
            </a:r>
          </a:p>
        </p:txBody>
      </p:sp>
      <p:pic>
        <p:nvPicPr>
          <p:cNvPr id="9" name="Picture 5" descr="untitledv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142875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pic>
        <p:nvPicPr>
          <p:cNvPr id="5222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15" y="1156629"/>
            <a:ext cx="3143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Real Time Rendering</a:t>
            </a:r>
            <a:r>
              <a:rPr lang="en-US" altLang="zh-CN" sz="30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Enriched Templates</a:t>
            </a:r>
          </a:p>
        </p:txBody>
      </p:sp>
      <p:pic>
        <p:nvPicPr>
          <p:cNvPr id="52231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940" y="1156629"/>
            <a:ext cx="3142800" cy="177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915" y="3028950"/>
            <a:ext cx="3142800" cy="176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1940" y="3028950"/>
            <a:ext cx="3142800" cy="176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54314" y="2622290"/>
            <a:ext cx="3371400" cy="304267"/>
          </a:xfrm>
          <a:custGeom>
            <a:avLst/>
            <a:gdLst/>
            <a:ahLst/>
            <a:cxnLst/>
            <a:rect l="l" t="t" r="r" b="b"/>
            <a:pathLst>
              <a:path w="3371400" h="304267">
                <a:moveTo>
                  <a:pt x="228599" y="0"/>
                </a:moveTo>
                <a:lnTo>
                  <a:pt x="228600" y="0"/>
                </a:lnTo>
                <a:lnTo>
                  <a:pt x="3371400" y="0"/>
                </a:lnTo>
                <a:lnTo>
                  <a:pt x="3371400" y="304267"/>
                </a:lnTo>
                <a:lnTo>
                  <a:pt x="228600" y="304267"/>
                </a:lnTo>
                <a:lnTo>
                  <a:pt x="228599" y="304267"/>
                </a:lnTo>
                <a:lnTo>
                  <a:pt x="0" y="304267"/>
                </a:lnTo>
                <a:lnTo>
                  <a:pt x="228599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682022" y="2606148"/>
            <a:ext cx="1070578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Calibri" pitchFamily="34" charset="0"/>
                <a:cs typeface="Helvetica World" pitchFamily="34" charset="0"/>
              </a:rPr>
              <a:t>News</a:t>
            </a:r>
          </a:p>
        </p:txBody>
      </p:sp>
      <p:sp>
        <p:nvSpPr>
          <p:cNvPr id="17" name="矩形 2"/>
          <p:cNvSpPr/>
          <p:nvPr/>
        </p:nvSpPr>
        <p:spPr>
          <a:xfrm>
            <a:off x="641614" y="4493018"/>
            <a:ext cx="3371400" cy="304267"/>
          </a:xfrm>
          <a:custGeom>
            <a:avLst/>
            <a:gdLst/>
            <a:ahLst/>
            <a:cxnLst/>
            <a:rect l="l" t="t" r="r" b="b"/>
            <a:pathLst>
              <a:path w="3371400" h="304267">
                <a:moveTo>
                  <a:pt x="228599" y="0"/>
                </a:moveTo>
                <a:lnTo>
                  <a:pt x="228600" y="0"/>
                </a:lnTo>
                <a:lnTo>
                  <a:pt x="3371400" y="0"/>
                </a:lnTo>
                <a:lnTo>
                  <a:pt x="3371400" y="304267"/>
                </a:lnTo>
                <a:lnTo>
                  <a:pt x="228600" y="304267"/>
                </a:lnTo>
                <a:lnTo>
                  <a:pt x="228599" y="304267"/>
                </a:lnTo>
                <a:lnTo>
                  <a:pt x="0" y="304267"/>
                </a:lnTo>
                <a:lnTo>
                  <a:pt x="228599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15372" y="4476876"/>
            <a:ext cx="1070578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itchFamily="34" charset="0"/>
                <a:cs typeface="Helvetica World" pitchFamily="34" charset="0"/>
              </a:rPr>
              <a:t>Weather</a:t>
            </a:r>
            <a:endParaRPr lang="en-US" altLang="zh-CN" sz="1600" b="1" dirty="0">
              <a:solidFill>
                <a:schemeClr val="bg1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19" name="矩形 2"/>
          <p:cNvSpPr/>
          <p:nvPr/>
        </p:nvSpPr>
        <p:spPr>
          <a:xfrm flipH="1">
            <a:off x="4301940" y="2624012"/>
            <a:ext cx="3371400" cy="304267"/>
          </a:xfrm>
          <a:custGeom>
            <a:avLst/>
            <a:gdLst/>
            <a:ahLst/>
            <a:cxnLst/>
            <a:rect l="l" t="t" r="r" b="b"/>
            <a:pathLst>
              <a:path w="3371400" h="304267">
                <a:moveTo>
                  <a:pt x="228599" y="0"/>
                </a:moveTo>
                <a:lnTo>
                  <a:pt x="228600" y="0"/>
                </a:lnTo>
                <a:lnTo>
                  <a:pt x="3371400" y="0"/>
                </a:lnTo>
                <a:lnTo>
                  <a:pt x="3371400" y="304267"/>
                </a:lnTo>
                <a:lnTo>
                  <a:pt x="228600" y="304267"/>
                </a:lnTo>
                <a:lnTo>
                  <a:pt x="228599" y="304267"/>
                </a:lnTo>
                <a:lnTo>
                  <a:pt x="0" y="304267"/>
                </a:lnTo>
                <a:lnTo>
                  <a:pt x="228599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564662" y="2606148"/>
            <a:ext cx="1070578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itchFamily="34" charset="0"/>
                <a:cs typeface="Helvetica World" pitchFamily="34" charset="0"/>
              </a:rPr>
              <a:t>Sports</a:t>
            </a:r>
            <a:endParaRPr lang="en-US" altLang="zh-CN" sz="1600" b="1" dirty="0">
              <a:solidFill>
                <a:schemeClr val="bg1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21" name="矩形 2"/>
          <p:cNvSpPr/>
          <p:nvPr/>
        </p:nvSpPr>
        <p:spPr>
          <a:xfrm flipH="1">
            <a:off x="4301940" y="4493018"/>
            <a:ext cx="3371400" cy="304267"/>
          </a:xfrm>
          <a:custGeom>
            <a:avLst/>
            <a:gdLst/>
            <a:ahLst/>
            <a:cxnLst/>
            <a:rect l="l" t="t" r="r" b="b"/>
            <a:pathLst>
              <a:path w="3371400" h="304267">
                <a:moveTo>
                  <a:pt x="228599" y="0"/>
                </a:moveTo>
                <a:lnTo>
                  <a:pt x="228600" y="0"/>
                </a:lnTo>
                <a:lnTo>
                  <a:pt x="3371400" y="0"/>
                </a:lnTo>
                <a:lnTo>
                  <a:pt x="3371400" y="304267"/>
                </a:lnTo>
                <a:lnTo>
                  <a:pt x="228600" y="304267"/>
                </a:lnTo>
                <a:lnTo>
                  <a:pt x="228599" y="304267"/>
                </a:lnTo>
                <a:lnTo>
                  <a:pt x="0" y="304267"/>
                </a:lnTo>
                <a:lnTo>
                  <a:pt x="228599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5646420" y="4478781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buFont typeface="Arial" charset="0"/>
              <a:buNone/>
              <a:defRPr sz="1600" b="1">
                <a:solidFill>
                  <a:schemeClr val="bg1"/>
                </a:solidFill>
                <a:latin typeface="Calibri" pitchFamily="34" charset="0"/>
                <a:cs typeface="Helvetica World" pitchFamily="34" charset="0"/>
              </a:defRPr>
            </a:lvl1pPr>
          </a:lstStyle>
          <a:p>
            <a:r>
              <a:rPr lang="en-US" altLang="zh-CN" dirty="0"/>
              <a:t>Next presentation</a:t>
            </a:r>
          </a:p>
        </p:txBody>
      </p:sp>
      <p:pic>
        <p:nvPicPr>
          <p:cNvPr id="22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1525560"/>
            <a:ext cx="38100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525560"/>
            <a:ext cx="38100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2"/>
          <p:cNvSpPr/>
          <p:nvPr/>
        </p:nvSpPr>
        <p:spPr>
          <a:xfrm>
            <a:off x="295275" y="3364418"/>
            <a:ext cx="4114800" cy="304267"/>
          </a:xfrm>
          <a:custGeom>
            <a:avLst/>
            <a:gdLst/>
            <a:ahLst/>
            <a:cxnLst/>
            <a:rect l="l" t="t" r="r" b="b"/>
            <a:pathLst>
              <a:path w="3371400" h="304267">
                <a:moveTo>
                  <a:pt x="228599" y="0"/>
                </a:moveTo>
                <a:lnTo>
                  <a:pt x="228600" y="0"/>
                </a:lnTo>
                <a:lnTo>
                  <a:pt x="3371400" y="0"/>
                </a:lnTo>
                <a:lnTo>
                  <a:pt x="3371400" y="304267"/>
                </a:lnTo>
                <a:lnTo>
                  <a:pt x="228600" y="304267"/>
                </a:lnTo>
                <a:lnTo>
                  <a:pt x="228599" y="304267"/>
                </a:lnTo>
                <a:lnTo>
                  <a:pt x="0" y="304267"/>
                </a:lnTo>
                <a:lnTo>
                  <a:pt x="228599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50" name="Text Box 8"/>
          <p:cNvSpPr txBox="1">
            <a:spLocks noChangeArrowheads="1"/>
          </p:cNvSpPr>
          <p:nvPr/>
        </p:nvSpPr>
        <p:spPr bwMode="auto">
          <a:xfrm>
            <a:off x="569595" y="3332452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Calibri" pitchFamily="34" charset="0"/>
                <a:cs typeface="Helvetica World" pitchFamily="34" charset="0"/>
              </a:rPr>
              <a:t>Horizontal</a:t>
            </a:r>
          </a:p>
        </p:txBody>
      </p:sp>
      <p:sp>
        <p:nvSpPr>
          <p:cNvPr id="8" name="矩形 2"/>
          <p:cNvSpPr/>
          <p:nvPr/>
        </p:nvSpPr>
        <p:spPr>
          <a:xfrm flipH="1">
            <a:off x="4791075" y="3364418"/>
            <a:ext cx="4114800" cy="304267"/>
          </a:xfrm>
          <a:custGeom>
            <a:avLst/>
            <a:gdLst/>
            <a:ahLst/>
            <a:cxnLst/>
            <a:rect l="l" t="t" r="r" b="b"/>
            <a:pathLst>
              <a:path w="3371400" h="304267">
                <a:moveTo>
                  <a:pt x="228599" y="0"/>
                </a:moveTo>
                <a:lnTo>
                  <a:pt x="228600" y="0"/>
                </a:lnTo>
                <a:lnTo>
                  <a:pt x="3371400" y="0"/>
                </a:lnTo>
                <a:lnTo>
                  <a:pt x="3371400" y="304267"/>
                </a:lnTo>
                <a:lnTo>
                  <a:pt x="228600" y="304267"/>
                </a:lnTo>
                <a:lnTo>
                  <a:pt x="228599" y="304267"/>
                </a:lnTo>
                <a:lnTo>
                  <a:pt x="0" y="304267"/>
                </a:lnTo>
                <a:lnTo>
                  <a:pt x="228599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7686675" y="3317819"/>
            <a:ext cx="1143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alibri" pitchFamily="34" charset="0"/>
                <a:cs typeface="Helvetica World" pitchFamily="34" charset="0"/>
              </a:defRPr>
            </a:lvl1pPr>
          </a:lstStyle>
          <a:p>
            <a:r>
              <a:rPr lang="en-US" altLang="zh-CN" dirty="0"/>
              <a:t>Vertical</a:t>
            </a:r>
          </a:p>
          <a:p>
            <a:endParaRPr lang="en-US" altLang="zh-CN" dirty="0"/>
          </a:p>
        </p:txBody>
      </p:sp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Resize &amp; Rolling Credits</a:t>
            </a:r>
            <a:endParaRPr lang="en-US" altLang="zh-CN" sz="3000" dirty="0" smtClean="0">
              <a:solidFill>
                <a:srgbClr val="497039"/>
              </a:solidFill>
              <a:ea typeface="宋体" charset="-122"/>
            </a:endParaRPr>
          </a:p>
        </p:txBody>
      </p:sp>
      <p:pic>
        <p:nvPicPr>
          <p:cNvPr id="14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533400" y="1439862"/>
            <a:ext cx="609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>
              <a:latin typeface="Calibri" pitchFamily="34" charset="0"/>
            </a:endParaRPr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135062"/>
            <a:ext cx="6096000" cy="343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00" name="Rectangle 6"/>
          <p:cNvSpPr>
            <a:spLocks/>
          </p:cNvSpPr>
          <p:nvPr/>
        </p:nvSpPr>
        <p:spPr bwMode="auto">
          <a:xfrm>
            <a:off x="93663" y="3906837"/>
            <a:ext cx="1277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</a:pPr>
            <a:r>
              <a:rPr lang="en-US" altLang="zh-CN" sz="1600" b="1">
                <a:solidFill>
                  <a:srgbClr val="0033CC"/>
                </a:solidFill>
                <a:latin typeface="Calibri" pitchFamily="34" charset="0"/>
                <a:cs typeface="Helvetica World" pitchFamily="34" charset="0"/>
              </a:rPr>
              <a:t>Crawl</a:t>
            </a:r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>
            <a:off x="1371600" y="4078287"/>
            <a:ext cx="124777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2" name="Line 11"/>
          <p:cNvSpPr>
            <a:spLocks noChangeShapeType="1"/>
          </p:cNvSpPr>
          <p:nvPr/>
        </p:nvSpPr>
        <p:spPr bwMode="auto">
          <a:xfrm>
            <a:off x="1381125" y="4259262"/>
            <a:ext cx="67627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00975" y="4144962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altLang="zh-CN" sz="1600" b="1">
                <a:solidFill>
                  <a:srgbClr val="0033CC"/>
                </a:solidFill>
                <a:latin typeface="Calibri" pitchFamily="34" charset="0"/>
                <a:cs typeface="Helvetica World" pitchFamily="34" charset="0"/>
              </a:rPr>
              <a:t>Clock</a:t>
            </a:r>
          </a:p>
        </p:txBody>
      </p:sp>
      <p:sp>
        <p:nvSpPr>
          <p:cNvPr id="55304" name="Line 16"/>
          <p:cNvSpPr>
            <a:spLocks noChangeShapeType="1"/>
          </p:cNvSpPr>
          <p:nvPr/>
        </p:nvSpPr>
        <p:spPr bwMode="auto">
          <a:xfrm flipH="1">
            <a:off x="6858000" y="1916112"/>
            <a:ext cx="914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5" name="Line 17"/>
          <p:cNvSpPr>
            <a:spLocks noChangeShapeType="1"/>
          </p:cNvSpPr>
          <p:nvPr/>
        </p:nvSpPr>
        <p:spPr bwMode="auto">
          <a:xfrm flipH="1">
            <a:off x="6924675" y="4306887"/>
            <a:ext cx="914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6" name="Rectangle 6"/>
          <p:cNvSpPr>
            <a:spLocks/>
          </p:cNvSpPr>
          <p:nvPr/>
        </p:nvSpPr>
        <p:spPr bwMode="auto">
          <a:xfrm>
            <a:off x="7753350" y="1744662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rgbClr val="0033CC"/>
                </a:solidFill>
                <a:latin typeface="Calibri" pitchFamily="34" charset="0"/>
                <a:cs typeface="Helvetica World" pitchFamily="34" charset="0"/>
              </a:rPr>
              <a:t>Ticker</a:t>
            </a:r>
          </a:p>
        </p:txBody>
      </p:sp>
      <p:sp>
        <p:nvSpPr>
          <p:cNvPr id="55307" name="Line 19"/>
          <p:cNvSpPr>
            <a:spLocks noChangeShapeType="1"/>
          </p:cNvSpPr>
          <p:nvPr/>
        </p:nvSpPr>
        <p:spPr bwMode="auto">
          <a:xfrm flipH="1">
            <a:off x="6800850" y="2982912"/>
            <a:ext cx="914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8" name="Rectangle 6"/>
          <p:cNvSpPr>
            <a:spLocks/>
          </p:cNvSpPr>
          <p:nvPr/>
        </p:nvSpPr>
        <p:spPr bwMode="auto">
          <a:xfrm>
            <a:off x="7696200" y="2811462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altLang="zh-CN" sz="1600" b="1">
                <a:solidFill>
                  <a:srgbClr val="0033CC"/>
                </a:solidFill>
                <a:latin typeface="Calibri" pitchFamily="34" charset="0"/>
                <a:cs typeface="Helvetica World" pitchFamily="34" charset="0"/>
              </a:rPr>
              <a:t>DVE</a:t>
            </a:r>
          </a:p>
        </p:txBody>
      </p:sp>
      <p:sp>
        <p:nvSpPr>
          <p:cNvPr id="55309" name="Rectangle 6"/>
          <p:cNvSpPr>
            <a:spLocks/>
          </p:cNvSpPr>
          <p:nvPr/>
        </p:nvSpPr>
        <p:spPr bwMode="auto">
          <a:xfrm>
            <a:off x="7772400" y="3859212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0033CC"/>
                </a:solidFill>
                <a:latin typeface="Calibri" pitchFamily="34" charset="0"/>
                <a:cs typeface="Helvetica World" pitchFamily="34" charset="0"/>
              </a:rPr>
              <a:t>Weather</a:t>
            </a:r>
            <a:endParaRPr lang="en-US" altLang="zh-CN" sz="1200" i="1">
              <a:solidFill>
                <a:srgbClr val="0033C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55310" name="Line 22"/>
          <p:cNvSpPr>
            <a:spLocks noChangeShapeType="1"/>
          </p:cNvSpPr>
          <p:nvPr/>
        </p:nvSpPr>
        <p:spPr bwMode="auto">
          <a:xfrm flipH="1">
            <a:off x="6905625" y="4040187"/>
            <a:ext cx="914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11" name="Rectangle 6"/>
          <p:cNvSpPr>
            <a:spLocks/>
          </p:cNvSpPr>
          <p:nvPr/>
        </p:nvSpPr>
        <p:spPr bwMode="auto">
          <a:xfrm>
            <a:off x="93663" y="4154487"/>
            <a:ext cx="1277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</a:pPr>
            <a:r>
              <a:rPr lang="en-US" altLang="zh-CN" sz="1600" b="1">
                <a:solidFill>
                  <a:srgbClr val="0033CC"/>
                </a:solidFill>
                <a:latin typeface="Calibri" pitchFamily="34" charset="0"/>
                <a:cs typeface="Helvetica World" pitchFamily="34" charset="0"/>
              </a:rPr>
              <a:t>Logo</a:t>
            </a:r>
          </a:p>
        </p:txBody>
      </p:sp>
      <p:sp>
        <p:nvSpPr>
          <p:cNvPr id="55312" name="Rectangle 6"/>
          <p:cNvSpPr>
            <a:spLocks/>
          </p:cNvSpPr>
          <p:nvPr/>
        </p:nvSpPr>
        <p:spPr bwMode="auto">
          <a:xfrm>
            <a:off x="7753350" y="3497262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0033CC"/>
                </a:solidFill>
                <a:latin typeface="Calibri" pitchFamily="34" charset="0"/>
                <a:cs typeface="Helvetica World" pitchFamily="34" charset="0"/>
              </a:rPr>
              <a:t>Stock</a:t>
            </a:r>
            <a:endParaRPr lang="en-US" altLang="zh-CN" sz="1200" i="1">
              <a:solidFill>
                <a:srgbClr val="0033C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55313" name="Line 22"/>
          <p:cNvSpPr>
            <a:spLocks noChangeShapeType="1"/>
          </p:cNvSpPr>
          <p:nvPr/>
        </p:nvSpPr>
        <p:spPr bwMode="auto">
          <a:xfrm flipH="1">
            <a:off x="6867525" y="3678237"/>
            <a:ext cx="914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"/>
          <p:cNvSpPr>
            <a:spLocks noGrp="1"/>
          </p:cNvSpPr>
          <p:nvPr>
            <p:ph type="title" idx="4294967295"/>
          </p:nvPr>
        </p:nvSpPr>
        <p:spPr>
          <a:xfrm>
            <a:off x="910362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Up to 8 Layers Branding</a:t>
            </a:r>
            <a:endParaRPr lang="en-US" altLang="zh-CN" sz="3000" dirty="0" smtClean="0">
              <a:solidFill>
                <a:srgbClr val="497039"/>
              </a:solidFill>
              <a:ea typeface="宋体" charset="-122"/>
            </a:endParaRPr>
          </a:p>
        </p:txBody>
      </p:sp>
      <p:pic>
        <p:nvPicPr>
          <p:cNvPr id="24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56323" name="Rectangle 6"/>
          <p:cNvSpPr>
            <a:spLocks/>
          </p:cNvSpPr>
          <p:nvPr/>
        </p:nvSpPr>
        <p:spPr bwMode="auto">
          <a:xfrm>
            <a:off x="2209800" y="42164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altLang="zh-CN" sz="20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Dynamic data can be sourced from </a:t>
            </a:r>
            <a:r>
              <a:rPr lang="en-US" altLang="zh-CN" sz="20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internet, database or file</a:t>
            </a:r>
            <a:r>
              <a:rPr lang="en-US" altLang="zh-CN" sz="20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 for rendering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130300"/>
            <a:ext cx="5524500" cy="31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>
          <a:xfrm>
            <a:off x="956079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Dynamic Data Connectivity</a:t>
            </a:r>
            <a:endParaRPr lang="en-US" altLang="zh-CN" sz="3000" dirty="0" smtClean="0">
              <a:solidFill>
                <a:srgbClr val="497039"/>
              </a:solidFill>
              <a:ea typeface="宋体" charset="-122"/>
            </a:endParaRPr>
          </a:p>
        </p:txBody>
      </p:sp>
      <p:pic>
        <p:nvPicPr>
          <p:cNvPr id="10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81000" y="4432022"/>
            <a:ext cx="2133600" cy="62345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658" name="Rounded Rectangle 22"/>
          <p:cNvSpPr>
            <a:spLocks noChangeArrowheads="1"/>
          </p:cNvSpPr>
          <p:nvPr/>
        </p:nvSpPr>
        <p:spPr bwMode="auto">
          <a:xfrm>
            <a:off x="381000" y="4335040"/>
            <a:ext cx="2133600" cy="207818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Baseband</a:t>
            </a:r>
          </a:p>
        </p:txBody>
      </p:sp>
      <p:grpSp>
        <p:nvGrpSpPr>
          <p:cNvPr id="70659" name="Group 2"/>
          <p:cNvGrpSpPr>
            <a:grpSpLocks noChangeAspect="1"/>
          </p:cNvGrpSpPr>
          <p:nvPr/>
        </p:nvGrpSpPr>
        <p:grpSpPr bwMode="auto">
          <a:xfrm>
            <a:off x="552666" y="4637964"/>
            <a:ext cx="385330" cy="170295"/>
            <a:chOff x="456799" y="3378566"/>
            <a:chExt cx="914400" cy="396477"/>
          </a:xfrm>
        </p:grpSpPr>
        <p:pic>
          <p:nvPicPr>
            <p:cNvPr id="70741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42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43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60" name="TextBox 112"/>
          <p:cNvSpPr txBox="1">
            <a:spLocks noChangeArrowheads="1"/>
          </p:cNvSpPr>
          <p:nvPr/>
        </p:nvSpPr>
        <p:spPr bwMode="auto">
          <a:xfrm>
            <a:off x="457200" y="4805879"/>
            <a:ext cx="471488" cy="194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2" charset="0"/>
              </a:rPr>
              <a:t>Studio</a:t>
            </a:r>
          </a:p>
        </p:txBody>
      </p:sp>
      <p:pic>
        <p:nvPicPr>
          <p:cNvPr id="17" name="Picture 32" descr="live_antenn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378" y="4566165"/>
            <a:ext cx="379557" cy="25833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70662" name="Picture 7" descr="\\Seafilea\marketing\Public\Kristen G\SEAC ICON LIBRARY_FINAL\satellite_dis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16" y="4567465"/>
            <a:ext cx="284307" cy="2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111"/>
          <p:cNvSpPr txBox="1">
            <a:spLocks noChangeArrowheads="1"/>
          </p:cNvSpPr>
          <p:nvPr/>
        </p:nvSpPr>
        <p:spPr bwMode="auto">
          <a:xfrm>
            <a:off x="2000250" y="4820165"/>
            <a:ext cx="369888" cy="19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2" charset="0"/>
              </a:rPr>
              <a:t>Live</a:t>
            </a: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2889250" y="2405795"/>
            <a:ext cx="3352800" cy="1246909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665" name="Rounded Rectangle 54"/>
          <p:cNvSpPr>
            <a:spLocks noChangeArrowheads="1"/>
          </p:cNvSpPr>
          <p:nvPr/>
        </p:nvSpPr>
        <p:spPr bwMode="auto">
          <a:xfrm>
            <a:off x="2889250" y="2276774"/>
            <a:ext cx="1577975" cy="190500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alibri" pitchFamily="34" charset="0"/>
              </a:rPr>
              <a:t>Channel in Box</a:t>
            </a:r>
          </a:p>
        </p:txBody>
      </p:sp>
      <p:pic>
        <p:nvPicPr>
          <p:cNvPr id="70666" name="Picture 69" descr="XORMedia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480" y="3423021"/>
            <a:ext cx="568614" cy="25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49" descr="MSV-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380" y="2756777"/>
            <a:ext cx="1343603" cy="6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21"/>
          <p:cNvSpPr>
            <a:spLocks noChangeArrowheads="1"/>
          </p:cNvSpPr>
          <p:nvPr/>
        </p:nvSpPr>
        <p:spPr bwMode="auto">
          <a:xfrm>
            <a:off x="1162050" y="1156577"/>
            <a:ext cx="2190750" cy="64654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669" name="Rounded Rectangle 22"/>
          <p:cNvSpPr>
            <a:spLocks noChangeArrowheads="1"/>
          </p:cNvSpPr>
          <p:nvPr/>
        </p:nvSpPr>
        <p:spPr bwMode="auto">
          <a:xfrm>
            <a:off x="1157288" y="1058440"/>
            <a:ext cx="2195512" cy="245341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Production/MAM</a:t>
            </a:r>
          </a:p>
        </p:txBody>
      </p:sp>
      <p:sp>
        <p:nvSpPr>
          <p:cNvPr id="14" name="Rounded Rectangle 21"/>
          <p:cNvSpPr>
            <a:spLocks noChangeArrowheads="1"/>
          </p:cNvSpPr>
          <p:nvPr/>
        </p:nvSpPr>
        <p:spPr bwMode="auto">
          <a:xfrm>
            <a:off x="3886200" y="1179667"/>
            <a:ext cx="2286000" cy="62345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671" name="Rounded Rectangle 22"/>
          <p:cNvSpPr>
            <a:spLocks noChangeArrowheads="1"/>
          </p:cNvSpPr>
          <p:nvPr/>
        </p:nvSpPr>
        <p:spPr bwMode="auto">
          <a:xfrm>
            <a:off x="3886200" y="1058440"/>
            <a:ext cx="2286000" cy="207818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lang="en-US" altLang="zh-CN" sz="1000" dirty="0" smtClean="0">
                <a:solidFill>
                  <a:schemeClr val="bg1"/>
                </a:solidFill>
                <a:latin typeface="Calibri" pitchFamily="34" charset="0"/>
              </a:rPr>
              <a:t>Source </a:t>
            </a:r>
            <a:r>
              <a:rPr lang="en-US" altLang="zh-CN" sz="1000" dirty="0">
                <a:solidFill>
                  <a:schemeClr val="bg1"/>
                </a:solidFill>
                <a:latin typeface="Calibri" pitchFamily="34" charset="0"/>
              </a:rPr>
              <a:t>for </a:t>
            </a:r>
            <a:r>
              <a:rPr lang="en-US" altLang="zh-CN" sz="1000" dirty="0" smtClean="0">
                <a:solidFill>
                  <a:schemeClr val="bg1"/>
                </a:solidFill>
                <a:latin typeface="Calibri" pitchFamily="34" charset="0"/>
              </a:rPr>
              <a:t>Graphic Templates</a:t>
            </a:r>
            <a:endParaRPr lang="en-US" altLang="zh-CN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0672" name="TextBox 169"/>
          <p:cNvSpPr txBox="1">
            <a:spLocks noChangeArrowheads="1"/>
          </p:cNvSpPr>
          <p:nvPr/>
        </p:nvSpPr>
        <p:spPr bwMode="auto">
          <a:xfrm>
            <a:off x="4086225" y="1601365"/>
            <a:ext cx="674688" cy="20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900">
                <a:solidFill>
                  <a:schemeClr val="bg1"/>
                </a:solidFill>
                <a:latin typeface="Helvetica World" pitchFamily="2" charset="0"/>
              </a:rPr>
              <a:t>Database</a:t>
            </a:r>
          </a:p>
        </p:txBody>
      </p:sp>
      <p:pic>
        <p:nvPicPr>
          <p:cNvPr id="70673" name="Picture 82" descr="databas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841" y="1332140"/>
            <a:ext cx="284307" cy="2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4" name="TextBox 169"/>
          <p:cNvSpPr txBox="1">
            <a:spLocks noChangeArrowheads="1"/>
          </p:cNvSpPr>
          <p:nvPr/>
        </p:nvSpPr>
        <p:spPr bwMode="auto">
          <a:xfrm>
            <a:off x="4925689" y="1601465"/>
            <a:ext cx="368949" cy="2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900" dirty="0" smtClean="0">
                <a:solidFill>
                  <a:schemeClr val="bg1"/>
                </a:solidFill>
                <a:latin typeface="Helvetica World" pitchFamily="2" charset="0"/>
              </a:rPr>
              <a:t>File</a:t>
            </a:r>
            <a:endParaRPr lang="en-US" altLang="zh-CN" sz="900" dirty="0">
              <a:solidFill>
                <a:schemeClr val="bg1"/>
              </a:solidFill>
              <a:latin typeface="Helvetica World" pitchFamily="2" charset="0"/>
            </a:endParaRPr>
          </a:p>
        </p:txBody>
      </p:sp>
      <p:pic>
        <p:nvPicPr>
          <p:cNvPr id="70675" name="Picture 85" descr="notepa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021" y="1291658"/>
            <a:ext cx="331932" cy="3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84" descr="package_network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893" y="1330408"/>
            <a:ext cx="251114" cy="2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7" name="TextBox 169"/>
          <p:cNvSpPr txBox="1">
            <a:spLocks noChangeArrowheads="1"/>
          </p:cNvSpPr>
          <p:nvPr/>
        </p:nvSpPr>
        <p:spPr bwMode="auto">
          <a:xfrm>
            <a:off x="5499379" y="1606228"/>
            <a:ext cx="572531" cy="2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Helvetica World" pitchFamily="2" charset="0"/>
              </a:rPr>
              <a:t>I</a:t>
            </a:r>
            <a:r>
              <a:rPr lang="en-US" altLang="zh-CN" sz="900" dirty="0" smtClean="0">
                <a:solidFill>
                  <a:schemeClr val="bg1"/>
                </a:solidFill>
                <a:latin typeface="Helvetica World" pitchFamily="2" charset="0"/>
              </a:rPr>
              <a:t>nternet</a:t>
            </a:r>
            <a:endParaRPr lang="en-US" altLang="zh-CN" sz="900" dirty="0">
              <a:solidFill>
                <a:schemeClr val="bg1"/>
              </a:solidFill>
              <a:latin typeface="Helvetica World" pitchFamily="2" charset="0"/>
            </a:endParaRPr>
          </a:p>
        </p:txBody>
      </p:sp>
      <p:sp>
        <p:nvSpPr>
          <p:cNvPr id="70678" name="TextBox 14"/>
          <p:cNvSpPr txBox="1">
            <a:spLocks noChangeArrowheads="1"/>
          </p:cNvSpPr>
          <p:nvPr/>
        </p:nvSpPr>
        <p:spPr bwMode="auto">
          <a:xfrm>
            <a:off x="868363" y="1620271"/>
            <a:ext cx="985837" cy="23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endParaRPr lang="zh-CN" altLang="en-US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0679" name="Rounded Rectangle 54"/>
          <p:cNvSpPr>
            <a:spLocks noChangeArrowheads="1"/>
          </p:cNvSpPr>
          <p:nvPr/>
        </p:nvSpPr>
        <p:spPr bwMode="auto">
          <a:xfrm>
            <a:off x="2895600" y="2279516"/>
            <a:ext cx="3352800" cy="245341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200" b="1">
                <a:solidFill>
                  <a:srgbClr val="FFFFFF"/>
                </a:solidFill>
                <a:latin typeface="Calibri" pitchFamily="34" charset="0"/>
              </a:rPr>
              <a:t>Media Server G</a:t>
            </a:r>
          </a:p>
        </p:txBody>
      </p:sp>
      <p:sp>
        <p:nvSpPr>
          <p:cNvPr id="13" name="Rounded Rectangle 21"/>
          <p:cNvSpPr>
            <a:spLocks noChangeArrowheads="1"/>
          </p:cNvSpPr>
          <p:nvPr/>
        </p:nvSpPr>
        <p:spPr bwMode="auto">
          <a:xfrm>
            <a:off x="7086600" y="1931277"/>
            <a:ext cx="1331913" cy="90054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ounded Rectangle 22"/>
          <p:cNvSpPr>
            <a:spLocks noChangeArrowheads="1"/>
          </p:cNvSpPr>
          <p:nvPr/>
        </p:nvSpPr>
        <p:spPr bwMode="auto">
          <a:xfrm>
            <a:off x="7086600" y="1899670"/>
            <a:ext cx="1331913" cy="26843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>
              <a:defRPr/>
            </a:pPr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</a:rPr>
              <a:t>Play to Air (</a:t>
            </a:r>
            <a:r>
              <a:rPr lang="en-US" altLang="zh-CN" sz="1000" dirty="0" smtClean="0">
                <a:solidFill>
                  <a:schemeClr val="bg1"/>
                </a:solidFill>
                <a:latin typeface="+mn-lt"/>
                <a:ea typeface="+mn-ea"/>
              </a:rPr>
              <a:t>SD/HD/4K)</a:t>
            </a:r>
            <a:endParaRPr lang="en-US" altLang="zh-CN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0682" name="Picture 13" descr="C:\Documents and Settings\kgormley\Desktop\PPT Stuff\Icon library work\SEAC ICON LIBRARY_FINAL\PNG Non-labeled Icons_128\tv_icon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309" y="2362427"/>
            <a:ext cx="554182" cy="37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83" name="Line 252"/>
          <p:cNvSpPr>
            <a:spLocks noChangeShapeType="1"/>
          </p:cNvSpPr>
          <p:nvPr/>
        </p:nvSpPr>
        <p:spPr bwMode="auto">
          <a:xfrm>
            <a:off x="5105400" y="1903567"/>
            <a:ext cx="0" cy="346364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Rounded Rectangle 21"/>
          <p:cNvSpPr>
            <a:spLocks noChangeArrowheads="1"/>
          </p:cNvSpPr>
          <p:nvPr/>
        </p:nvSpPr>
        <p:spPr bwMode="auto">
          <a:xfrm>
            <a:off x="4876800" y="4359286"/>
            <a:ext cx="1828800" cy="692727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0685" name="Rounded Rectangle 54"/>
          <p:cNvSpPr>
            <a:spLocks noChangeArrowheads="1"/>
          </p:cNvSpPr>
          <p:nvPr/>
        </p:nvSpPr>
        <p:spPr bwMode="auto">
          <a:xfrm>
            <a:off x="4876800" y="4335041"/>
            <a:ext cx="1828800" cy="207818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Automation</a:t>
            </a:r>
          </a:p>
        </p:txBody>
      </p:sp>
      <p:pic>
        <p:nvPicPr>
          <p:cNvPr id="70686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16" y="4567536"/>
            <a:ext cx="28430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87" name="Group 174"/>
          <p:cNvGrpSpPr>
            <a:grpSpLocks/>
          </p:cNvGrpSpPr>
          <p:nvPr/>
        </p:nvGrpSpPr>
        <p:grpSpPr bwMode="auto">
          <a:xfrm>
            <a:off x="4937125" y="4582979"/>
            <a:ext cx="1031875" cy="404091"/>
            <a:chOff x="3116" y="2802"/>
            <a:chExt cx="650" cy="280"/>
          </a:xfrm>
        </p:grpSpPr>
        <p:sp>
          <p:nvSpPr>
            <p:cNvPr id="7" name="Rounded Rectangle 21"/>
            <p:cNvSpPr>
              <a:spLocks noChangeArrowheads="1"/>
            </p:cNvSpPr>
            <p:nvPr/>
          </p:nvSpPr>
          <p:spPr bwMode="auto">
            <a:xfrm>
              <a:off x="3116" y="2802"/>
              <a:ext cx="624" cy="280"/>
            </a:xfrm>
            <a:prstGeom prst="roundRect">
              <a:avLst>
                <a:gd name="adj" fmla="val 7745"/>
              </a:avLst>
            </a:prstGeom>
            <a:gradFill rotWithShape="1">
              <a:gsLst>
                <a:gs pos="0">
                  <a:srgbClr val="82B0DE"/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91409" tIns="45705" rIns="91409" bIns="45705"/>
            <a:lstStyle/>
            <a:p>
              <a:pPr marL="115888" indent="-115888">
                <a:buFont typeface="Arial" charset="0"/>
                <a:buChar char="•"/>
                <a:defRPr/>
              </a:pPr>
              <a:endParaRPr lang="en-US" altLang="zh-CN" sz="1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70735" name="Group 159"/>
            <p:cNvGrpSpPr>
              <a:grpSpLocks/>
            </p:cNvGrpSpPr>
            <p:nvPr/>
          </p:nvGrpSpPr>
          <p:grpSpPr bwMode="auto">
            <a:xfrm>
              <a:off x="3120" y="2820"/>
              <a:ext cx="646" cy="234"/>
              <a:chOff x="3135" y="3318"/>
              <a:chExt cx="944" cy="342"/>
            </a:xfrm>
          </p:grpSpPr>
          <p:sp>
            <p:nvSpPr>
              <p:cNvPr id="70736" name="Rounded Rectangle 21"/>
              <p:cNvSpPr>
                <a:spLocks noChangeArrowheads="1"/>
              </p:cNvSpPr>
              <p:nvPr/>
            </p:nvSpPr>
            <p:spPr bwMode="auto">
              <a:xfrm>
                <a:off x="3454" y="3318"/>
                <a:ext cx="170" cy="197"/>
              </a:xfrm>
              <a:prstGeom prst="roundRect">
                <a:avLst>
                  <a:gd name="adj" fmla="val 7745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1409" tIns="45705" rIns="91409" bIns="45705">
                <a:spAutoFit/>
              </a:bodyPr>
              <a:lstStyle/>
              <a:p>
                <a:pPr algn="ctr"/>
                <a:endParaRPr lang="zh-CN" altLang="en-US" sz="800">
                  <a:solidFill>
                    <a:schemeClr val="bg1"/>
                  </a:solidFill>
                  <a:latin typeface="Helvetica World" pitchFamily="2" charset="0"/>
                </a:endParaRPr>
              </a:p>
            </p:txBody>
          </p:sp>
          <p:grpSp>
            <p:nvGrpSpPr>
              <p:cNvPr id="70737" name="Group 161"/>
              <p:cNvGrpSpPr>
                <a:grpSpLocks/>
              </p:cNvGrpSpPr>
              <p:nvPr/>
            </p:nvGrpSpPr>
            <p:grpSpPr bwMode="auto">
              <a:xfrm>
                <a:off x="3135" y="3332"/>
                <a:ext cx="944" cy="311"/>
                <a:chOff x="6849" y="2746"/>
                <a:chExt cx="944" cy="311"/>
              </a:xfrm>
            </p:grpSpPr>
            <p:sp>
              <p:nvSpPr>
                <p:cNvPr id="7073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7144" y="2746"/>
                  <a:ext cx="649" cy="31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1409" tIns="45705" rIns="91409" bIns="45705">
                  <a:spAutoFit/>
                </a:bodyPr>
                <a:lstStyle/>
                <a:p>
                  <a:pPr algn="ctr"/>
                  <a:r>
                    <a:rPr lang="en-US" altLang="zh-CN" sz="800" dirty="0">
                      <a:solidFill>
                        <a:schemeClr val="bg1"/>
                      </a:solidFill>
                      <a:latin typeface="Helvetica World" pitchFamily="2" charset="0"/>
                    </a:rPr>
                    <a:t>XOR Media</a:t>
                  </a:r>
                </a:p>
                <a:p>
                  <a:pPr algn="ctr"/>
                  <a:r>
                    <a:rPr lang="en-US" altLang="zh-CN" sz="800" dirty="0">
                      <a:solidFill>
                        <a:schemeClr val="bg1"/>
                      </a:solidFill>
                      <a:latin typeface="Helvetica World" pitchFamily="2" charset="0"/>
                    </a:rPr>
                    <a:t> Controller</a:t>
                  </a:r>
                </a:p>
              </p:txBody>
            </p:sp>
            <p:pic>
              <p:nvPicPr>
                <p:cNvPr id="70740" name="Picture 91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9" y="2767"/>
                  <a:ext cx="342" cy="23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0738" name="Picture 71" descr="XORMedia_Logo.png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" y="3558"/>
                <a:ext cx="227" cy="1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0688" name="Line 263"/>
          <p:cNvSpPr>
            <a:spLocks noChangeShapeType="1"/>
          </p:cNvSpPr>
          <p:nvPr/>
        </p:nvSpPr>
        <p:spPr bwMode="auto">
          <a:xfrm>
            <a:off x="2190750" y="3519354"/>
            <a:ext cx="561975" cy="658091"/>
          </a:xfrm>
          <a:custGeom>
            <a:avLst/>
            <a:gdLst>
              <a:gd name="T0" fmla="*/ 0 w 786"/>
              <a:gd name="T1" fmla="*/ 2147483647 h 216"/>
              <a:gd name="T2" fmla="*/ 0 w 786"/>
              <a:gd name="T3" fmla="*/ 0 h 216"/>
              <a:gd name="T4" fmla="*/ 2147483647 w 786"/>
              <a:gd name="T5" fmla="*/ 0 h 216"/>
              <a:gd name="T6" fmla="*/ 0 60000 65536"/>
              <a:gd name="T7" fmla="*/ 0 60000 65536"/>
              <a:gd name="T8" fmla="*/ 0 60000 65536"/>
              <a:gd name="T9" fmla="*/ 0 w 786"/>
              <a:gd name="T10" fmla="*/ 0 h 216"/>
              <a:gd name="T11" fmla="*/ 786 w 78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6" h="216">
                <a:moveTo>
                  <a:pt x="0" y="216"/>
                </a:moveTo>
                <a:lnTo>
                  <a:pt x="0" y="0"/>
                </a:lnTo>
                <a:lnTo>
                  <a:pt x="786" y="0"/>
                </a:ln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0689" name="Line 269"/>
          <p:cNvSpPr>
            <a:spLocks noChangeShapeType="1"/>
          </p:cNvSpPr>
          <p:nvPr/>
        </p:nvSpPr>
        <p:spPr bwMode="auto">
          <a:xfrm>
            <a:off x="6440488" y="2495849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0" name="Text Box 275"/>
          <p:cNvSpPr txBox="1">
            <a:spLocks noChangeArrowheads="1"/>
          </p:cNvSpPr>
          <p:nvPr/>
        </p:nvSpPr>
        <p:spPr bwMode="auto">
          <a:xfrm>
            <a:off x="1162050" y="3788795"/>
            <a:ext cx="1143000" cy="331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900" b="1">
                <a:solidFill>
                  <a:srgbClr val="E68900"/>
                </a:solidFill>
                <a:latin typeface="Calibri" pitchFamily="34" charset="0"/>
              </a:rPr>
              <a:t>Live SDI directly to MSV-G</a:t>
            </a:r>
          </a:p>
        </p:txBody>
      </p:sp>
      <p:sp>
        <p:nvSpPr>
          <p:cNvPr id="70692" name="Text Box 109"/>
          <p:cNvSpPr txBox="1">
            <a:spLocks noChangeArrowheads="1"/>
          </p:cNvSpPr>
          <p:nvPr/>
        </p:nvSpPr>
        <p:spPr bwMode="auto">
          <a:xfrm>
            <a:off x="6318602" y="2277640"/>
            <a:ext cx="685800" cy="20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900" b="1" dirty="0">
                <a:solidFill>
                  <a:srgbClr val="E68900"/>
                </a:solidFill>
                <a:latin typeface="Calibri" pitchFamily="34" charset="0"/>
              </a:rPr>
              <a:t>SDI/IP out</a:t>
            </a:r>
          </a:p>
        </p:txBody>
      </p:sp>
      <p:sp>
        <p:nvSpPr>
          <p:cNvPr id="11" name="Rounded Rectangle 21"/>
          <p:cNvSpPr>
            <a:spLocks noChangeArrowheads="1"/>
          </p:cNvSpPr>
          <p:nvPr/>
        </p:nvSpPr>
        <p:spPr bwMode="auto">
          <a:xfrm>
            <a:off x="7086601" y="3116706"/>
            <a:ext cx="1331912" cy="1938771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694" name="Rounded Rectangle 22"/>
          <p:cNvSpPr>
            <a:spLocks noChangeArrowheads="1"/>
          </p:cNvSpPr>
          <p:nvPr/>
        </p:nvSpPr>
        <p:spPr bwMode="auto">
          <a:xfrm>
            <a:off x="7086600" y="3033145"/>
            <a:ext cx="1331913" cy="26843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IP Stream</a:t>
            </a:r>
          </a:p>
        </p:txBody>
      </p:sp>
      <p:grpSp>
        <p:nvGrpSpPr>
          <p:cNvPr id="70695" name="Group 131"/>
          <p:cNvGrpSpPr>
            <a:grpSpLocks/>
          </p:cNvGrpSpPr>
          <p:nvPr/>
        </p:nvGrpSpPr>
        <p:grpSpPr bwMode="auto">
          <a:xfrm>
            <a:off x="6448425" y="3267518"/>
            <a:ext cx="600075" cy="193386"/>
            <a:chOff x="4374" y="2484"/>
            <a:chExt cx="378" cy="134"/>
          </a:xfrm>
        </p:grpSpPr>
        <p:sp>
          <p:nvSpPr>
            <p:cNvPr id="70732" name="Line 269"/>
            <p:cNvSpPr>
              <a:spLocks noChangeShapeType="1"/>
            </p:cNvSpPr>
            <p:nvPr/>
          </p:nvSpPr>
          <p:spPr bwMode="auto">
            <a:xfrm>
              <a:off x="4374" y="2618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3" name="Text Box 114"/>
            <p:cNvSpPr txBox="1">
              <a:spLocks noChangeArrowheads="1"/>
            </p:cNvSpPr>
            <p:nvPr/>
          </p:nvSpPr>
          <p:spPr bwMode="auto">
            <a:xfrm>
              <a:off x="4374" y="2484"/>
              <a:ext cx="37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35075"/>
              <a:r>
                <a:rPr lang="en-US" altLang="zh-CN" sz="900" b="1">
                  <a:solidFill>
                    <a:srgbClr val="E68900"/>
                  </a:solidFill>
                  <a:latin typeface="Calibri" pitchFamily="34" charset="0"/>
                </a:rPr>
                <a:t>IP Stream</a:t>
              </a:r>
            </a:p>
          </p:txBody>
        </p:sp>
      </p:grpSp>
      <p:grpSp>
        <p:nvGrpSpPr>
          <p:cNvPr id="70696" name="Group 130"/>
          <p:cNvGrpSpPr>
            <a:grpSpLocks/>
          </p:cNvGrpSpPr>
          <p:nvPr/>
        </p:nvGrpSpPr>
        <p:grpSpPr bwMode="auto">
          <a:xfrm>
            <a:off x="7552527" y="3829050"/>
            <a:ext cx="461963" cy="571500"/>
            <a:chOff x="4992" y="1986"/>
            <a:chExt cx="291" cy="396"/>
          </a:xfrm>
        </p:grpSpPr>
        <p:sp>
          <p:nvSpPr>
            <p:cNvPr id="70730" name="TextBox 169"/>
            <p:cNvSpPr txBox="1">
              <a:spLocks noChangeArrowheads="1"/>
            </p:cNvSpPr>
            <p:nvPr/>
          </p:nvSpPr>
          <p:spPr bwMode="auto">
            <a:xfrm>
              <a:off x="5010" y="2238"/>
              <a:ext cx="2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Helvetica World" pitchFamily="2" charset="0"/>
                </a:rPr>
                <a:t>CDN</a:t>
              </a:r>
            </a:p>
          </p:txBody>
        </p:sp>
        <p:pic>
          <p:nvPicPr>
            <p:cNvPr id="70731" name="Picture 118" descr="network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8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97" name="Group 129"/>
          <p:cNvGrpSpPr>
            <a:grpSpLocks/>
          </p:cNvGrpSpPr>
          <p:nvPr/>
        </p:nvGrpSpPr>
        <p:grpSpPr bwMode="auto">
          <a:xfrm>
            <a:off x="7364408" y="3353027"/>
            <a:ext cx="838200" cy="443057"/>
            <a:chOff x="4896" y="2484"/>
            <a:chExt cx="528" cy="307"/>
          </a:xfrm>
        </p:grpSpPr>
        <p:grpSp>
          <p:nvGrpSpPr>
            <p:cNvPr id="70724" name="Group 7"/>
            <p:cNvGrpSpPr>
              <a:grpSpLocks/>
            </p:cNvGrpSpPr>
            <p:nvPr/>
          </p:nvGrpSpPr>
          <p:grpSpPr bwMode="auto">
            <a:xfrm>
              <a:off x="4896" y="2484"/>
              <a:ext cx="528" cy="203"/>
              <a:chOff x="789473" y="526152"/>
              <a:chExt cx="7273705" cy="4734034"/>
            </a:xfrm>
          </p:grpSpPr>
          <p:sp>
            <p:nvSpPr>
              <p:cNvPr id="2" name="Cloud 133"/>
              <p:cNvSpPr/>
              <p:nvPr/>
            </p:nvSpPr>
            <p:spPr>
              <a:xfrm rot="11089274">
                <a:off x="789473" y="526152"/>
                <a:ext cx="7273705" cy="4594112"/>
              </a:xfrm>
              <a:prstGeom prst="cloud">
                <a:avLst/>
              </a:prstGeom>
              <a:solidFill>
                <a:srgbClr val="9C247F">
                  <a:alpha val="2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Cloud 134"/>
              <p:cNvSpPr/>
              <p:nvPr/>
            </p:nvSpPr>
            <p:spPr>
              <a:xfrm rot="11089274">
                <a:off x="1092544" y="782683"/>
                <a:ext cx="6956862" cy="4477503"/>
              </a:xfrm>
              <a:prstGeom prst="cloud">
                <a:avLst/>
              </a:prstGeom>
              <a:solidFill>
                <a:srgbClr val="9C247F">
                  <a:alpha val="2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Cloud 135"/>
              <p:cNvSpPr/>
              <p:nvPr/>
            </p:nvSpPr>
            <p:spPr>
              <a:xfrm rot="11089274">
                <a:off x="1023669" y="969246"/>
                <a:ext cx="6970634" cy="3964456"/>
              </a:xfrm>
              <a:prstGeom prst="cloud">
                <a:avLst/>
              </a:prstGeom>
              <a:solidFill>
                <a:srgbClr val="9C247F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pic>
          <p:nvPicPr>
            <p:cNvPr id="70725" name="Picture 69" descr="XORMedia_Logo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" y="2526"/>
              <a:ext cx="28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26" name="TextBox 169"/>
            <p:cNvSpPr txBox="1">
              <a:spLocks noChangeArrowheads="1"/>
            </p:cNvSpPr>
            <p:nvPr/>
          </p:nvSpPr>
          <p:spPr bwMode="auto">
            <a:xfrm>
              <a:off x="4994" y="2646"/>
              <a:ext cx="34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 dirty="0" smtClean="0">
                  <a:solidFill>
                    <a:schemeClr val="bg1"/>
                  </a:solidFill>
                  <a:latin typeface="Helvetica World" pitchFamily="2" charset="0"/>
                </a:rPr>
                <a:t>UML N</a:t>
              </a:r>
              <a:endParaRPr lang="en-US" altLang="zh-CN" sz="900" dirty="0">
                <a:solidFill>
                  <a:schemeClr val="bg1"/>
                </a:solidFill>
                <a:latin typeface="Helvetica World" pitchFamily="2" charset="0"/>
              </a:endParaRPr>
            </a:p>
          </p:txBody>
        </p:sp>
      </p:grpSp>
      <p:grpSp>
        <p:nvGrpSpPr>
          <p:cNvPr id="70698" name="Group 127"/>
          <p:cNvGrpSpPr>
            <a:grpSpLocks/>
          </p:cNvGrpSpPr>
          <p:nvPr/>
        </p:nvGrpSpPr>
        <p:grpSpPr bwMode="auto">
          <a:xfrm>
            <a:off x="7312021" y="4511328"/>
            <a:ext cx="942974" cy="495012"/>
            <a:chOff x="4875" y="2766"/>
            <a:chExt cx="594" cy="343"/>
          </a:xfrm>
        </p:grpSpPr>
        <p:sp>
          <p:nvSpPr>
            <p:cNvPr id="70722" name="TextBox 169"/>
            <p:cNvSpPr txBox="1">
              <a:spLocks noChangeArrowheads="1"/>
            </p:cNvSpPr>
            <p:nvPr/>
          </p:nvSpPr>
          <p:spPr bwMode="auto">
            <a:xfrm>
              <a:off x="4875" y="2964"/>
              <a:ext cx="5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Helvetica World" pitchFamily="2" charset="0"/>
                </a:rPr>
                <a:t>3</a:t>
              </a:r>
              <a:r>
                <a:rPr lang="en-US" altLang="zh-CN" sz="900" baseline="30000" dirty="0">
                  <a:solidFill>
                    <a:schemeClr val="bg1"/>
                  </a:solidFill>
                  <a:latin typeface="Helvetica World" pitchFamily="2" charset="0"/>
                </a:rPr>
                <a:t>rd</a:t>
              </a:r>
              <a:r>
                <a:rPr lang="en-US" altLang="zh-CN" sz="900" dirty="0">
                  <a:solidFill>
                    <a:schemeClr val="bg1"/>
                  </a:solidFill>
                  <a:latin typeface="Helvetica World" pitchFamily="2" charset="0"/>
                </a:rPr>
                <a:t> </a:t>
              </a:r>
              <a:r>
                <a:rPr lang="en-US" altLang="zh-CN" sz="900" dirty="0" smtClean="0">
                  <a:solidFill>
                    <a:schemeClr val="bg1"/>
                  </a:solidFill>
                  <a:latin typeface="Helvetica World" pitchFamily="2" charset="0"/>
                </a:rPr>
                <a:t>Party </a:t>
              </a:r>
              <a:r>
                <a:rPr lang="en-US" altLang="zh-CN" sz="900" dirty="0">
                  <a:solidFill>
                    <a:schemeClr val="bg1"/>
                  </a:solidFill>
                  <a:latin typeface="Helvetica World" pitchFamily="2" charset="0"/>
                </a:rPr>
                <a:t>Cloud</a:t>
              </a:r>
            </a:p>
          </p:txBody>
        </p:sp>
        <p:sp>
          <p:nvSpPr>
            <p:cNvPr id="5" name="Cloud 4"/>
            <p:cNvSpPr>
              <a:spLocks noChangeArrowheads="1"/>
            </p:cNvSpPr>
            <p:nvPr/>
          </p:nvSpPr>
          <p:spPr bwMode="auto">
            <a:xfrm>
              <a:off x="4998" y="2766"/>
              <a:ext cx="336" cy="217"/>
            </a:xfrm>
            <a:custGeom>
              <a:avLst/>
              <a:gdLst>
                <a:gd name="T0" fmla="*/ 4644327 w 43200"/>
                <a:gd name="T1" fmla="*/ 1333500 h 43200"/>
                <a:gd name="T2" fmla="*/ 2324100 w 43200"/>
                <a:gd name="T3" fmla="*/ 2664160 h 43200"/>
                <a:gd name="T4" fmla="*/ 14418 w 43200"/>
                <a:gd name="T5" fmla="*/ 1333500 h 43200"/>
                <a:gd name="T6" fmla="*/ 2324100 w 43200"/>
                <a:gd name="T7" fmla="*/ 152488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9FBAF"/>
            </a:solidFill>
            <a:ln w="9525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solidFill>
                  <a:srgbClr val="666666"/>
                </a:solidFill>
                <a:latin typeface="Calibri" pitchFamily="34" charset="0"/>
              </a:endParaRPr>
            </a:p>
          </p:txBody>
        </p:sp>
      </p:grpSp>
      <p:sp>
        <p:nvSpPr>
          <p:cNvPr id="10" name="Rounded Rectangle 21"/>
          <p:cNvSpPr>
            <a:spLocks noChangeArrowheads="1"/>
          </p:cNvSpPr>
          <p:nvPr/>
        </p:nvSpPr>
        <p:spPr bwMode="auto">
          <a:xfrm>
            <a:off x="2667000" y="4432022"/>
            <a:ext cx="2057400" cy="62345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700" name="Rounded Rectangle 22"/>
          <p:cNvSpPr>
            <a:spLocks noChangeArrowheads="1"/>
          </p:cNvSpPr>
          <p:nvPr/>
        </p:nvSpPr>
        <p:spPr bwMode="auto">
          <a:xfrm>
            <a:off x="2667000" y="4335040"/>
            <a:ext cx="2057400" cy="207818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Storage</a:t>
            </a:r>
          </a:p>
        </p:txBody>
      </p:sp>
      <p:sp>
        <p:nvSpPr>
          <p:cNvPr id="70701" name="Text Box 114"/>
          <p:cNvSpPr txBox="1">
            <a:spLocks noChangeArrowheads="1"/>
          </p:cNvSpPr>
          <p:nvPr/>
        </p:nvSpPr>
        <p:spPr bwMode="auto">
          <a:xfrm>
            <a:off x="2133600" y="2857654"/>
            <a:ext cx="600075" cy="2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35075"/>
            <a:r>
              <a:rPr lang="en-US" altLang="zh-CN" sz="900" b="1">
                <a:solidFill>
                  <a:srgbClr val="E68900"/>
                </a:solidFill>
                <a:latin typeface="Calibri" pitchFamily="34" charset="0"/>
              </a:rPr>
              <a:t>SWF graphic files</a:t>
            </a:r>
          </a:p>
        </p:txBody>
      </p:sp>
      <p:sp>
        <p:nvSpPr>
          <p:cNvPr id="70702" name="Text Box 275"/>
          <p:cNvSpPr txBox="1">
            <a:spLocks noChangeArrowheads="1"/>
          </p:cNvSpPr>
          <p:nvPr/>
        </p:nvSpPr>
        <p:spPr bwMode="auto">
          <a:xfrm>
            <a:off x="5105400" y="1902845"/>
            <a:ext cx="1333500" cy="331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900" b="1">
                <a:solidFill>
                  <a:srgbClr val="E68900"/>
                </a:solidFill>
                <a:latin typeface="Calibri" pitchFamily="34" charset="0"/>
              </a:rPr>
              <a:t>Automatic data feeds for weather, news, etc</a:t>
            </a:r>
          </a:p>
        </p:txBody>
      </p:sp>
      <p:sp>
        <p:nvSpPr>
          <p:cNvPr id="70703" name="Text Box 275"/>
          <p:cNvSpPr txBox="1">
            <a:spLocks noChangeArrowheads="1"/>
          </p:cNvSpPr>
          <p:nvPr/>
        </p:nvSpPr>
        <p:spPr bwMode="auto">
          <a:xfrm>
            <a:off x="3352800" y="3794870"/>
            <a:ext cx="1447800" cy="456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900" b="1" dirty="0">
                <a:solidFill>
                  <a:srgbClr val="E68900"/>
                </a:solidFill>
                <a:latin typeface="Calibri" pitchFamily="34" charset="0"/>
              </a:rPr>
              <a:t>Video clips from storage, e.g. UML, </a:t>
            </a:r>
            <a:r>
              <a:rPr lang="en-US" altLang="zh-CN" sz="900" b="1" dirty="0" err="1">
                <a:solidFill>
                  <a:srgbClr val="E68900"/>
                </a:solidFill>
                <a:latin typeface="Calibri" pitchFamily="34" charset="0"/>
              </a:rPr>
              <a:t>CloudAqua</a:t>
            </a:r>
            <a:r>
              <a:rPr lang="en-US" altLang="zh-CN" sz="900" b="1" dirty="0">
                <a:solidFill>
                  <a:srgbClr val="E68900"/>
                </a:solidFill>
                <a:latin typeface="Calibri" pitchFamily="34" charset="0"/>
              </a:rPr>
              <a:t>, or MSV-G local storage</a:t>
            </a:r>
          </a:p>
        </p:txBody>
      </p:sp>
      <p:sp>
        <p:nvSpPr>
          <p:cNvPr id="70704" name="Line 269"/>
          <p:cNvSpPr>
            <a:spLocks noChangeShapeType="1"/>
          </p:cNvSpPr>
          <p:nvPr/>
        </p:nvSpPr>
        <p:spPr bwMode="auto">
          <a:xfrm>
            <a:off x="3352800" y="3811165"/>
            <a:ext cx="0" cy="39831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5" name="Text Box 275"/>
          <p:cNvSpPr txBox="1">
            <a:spLocks noChangeArrowheads="1"/>
          </p:cNvSpPr>
          <p:nvPr/>
        </p:nvSpPr>
        <p:spPr bwMode="auto">
          <a:xfrm>
            <a:off x="4679950" y="2775827"/>
            <a:ext cx="1333500" cy="456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900" b="1">
                <a:solidFill>
                  <a:schemeClr val="bg1"/>
                </a:solidFill>
                <a:latin typeface="Calibri" pitchFamily="34" charset="0"/>
              </a:rPr>
              <a:t>Compose graphics and videos in real-time in SDI or IP Streams</a:t>
            </a:r>
          </a:p>
        </p:txBody>
      </p:sp>
      <p:sp>
        <p:nvSpPr>
          <p:cNvPr id="70706" name="TextBox 113"/>
          <p:cNvSpPr txBox="1">
            <a:spLocks noChangeArrowheads="1"/>
          </p:cNvSpPr>
          <p:nvPr/>
        </p:nvSpPr>
        <p:spPr bwMode="auto">
          <a:xfrm>
            <a:off x="1204913" y="4725710"/>
            <a:ext cx="642937" cy="3059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2" charset="0"/>
              </a:rPr>
              <a:t>Outside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2" charset="0"/>
              </a:rPr>
              <a:t>Broadcast</a:t>
            </a:r>
          </a:p>
        </p:txBody>
      </p:sp>
      <p:grpSp>
        <p:nvGrpSpPr>
          <p:cNvPr id="70707" name="Group 129"/>
          <p:cNvGrpSpPr>
            <a:grpSpLocks/>
          </p:cNvGrpSpPr>
          <p:nvPr/>
        </p:nvGrpSpPr>
        <p:grpSpPr bwMode="auto">
          <a:xfrm>
            <a:off x="2895600" y="4592287"/>
            <a:ext cx="762000" cy="399762"/>
            <a:chOff x="4871" y="2484"/>
            <a:chExt cx="592" cy="342"/>
          </a:xfrm>
        </p:grpSpPr>
        <p:grpSp>
          <p:nvGrpSpPr>
            <p:cNvPr id="70716" name="Group 7"/>
            <p:cNvGrpSpPr>
              <a:grpSpLocks/>
            </p:cNvGrpSpPr>
            <p:nvPr/>
          </p:nvGrpSpPr>
          <p:grpSpPr bwMode="auto">
            <a:xfrm>
              <a:off x="4896" y="2484"/>
              <a:ext cx="528" cy="203"/>
              <a:chOff x="789473" y="526152"/>
              <a:chExt cx="7273705" cy="4734034"/>
            </a:xfrm>
          </p:grpSpPr>
          <p:sp>
            <p:nvSpPr>
              <p:cNvPr id="134" name="Cloud 133"/>
              <p:cNvSpPr/>
              <p:nvPr/>
            </p:nvSpPr>
            <p:spPr>
              <a:xfrm rot="11089274">
                <a:off x="784882" y="526152"/>
                <a:ext cx="7271864" cy="4578037"/>
              </a:xfrm>
              <a:prstGeom prst="cloud">
                <a:avLst/>
              </a:prstGeom>
              <a:solidFill>
                <a:srgbClr val="9C247F">
                  <a:alpha val="2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Cloud 134"/>
              <p:cNvSpPr/>
              <p:nvPr/>
            </p:nvSpPr>
            <p:spPr>
              <a:xfrm rot="11089274">
                <a:off x="1090708" y="785295"/>
                <a:ext cx="6949053" cy="4462848"/>
              </a:xfrm>
              <a:prstGeom prst="cloud">
                <a:avLst/>
              </a:prstGeom>
              <a:solidFill>
                <a:srgbClr val="9C247F">
                  <a:alpha val="2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Cloud 135"/>
              <p:cNvSpPr/>
              <p:nvPr/>
            </p:nvSpPr>
            <p:spPr>
              <a:xfrm rot="11089274">
                <a:off x="1022746" y="958050"/>
                <a:ext cx="6966038" cy="3973383"/>
              </a:xfrm>
              <a:prstGeom prst="cloud">
                <a:avLst/>
              </a:prstGeom>
              <a:solidFill>
                <a:srgbClr val="9C247F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pic>
          <p:nvPicPr>
            <p:cNvPr id="70717" name="Picture 69" descr="XORMedia_Logo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" y="2526"/>
              <a:ext cx="28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18" name="TextBox 169"/>
            <p:cNvSpPr txBox="1">
              <a:spLocks noChangeArrowheads="1"/>
            </p:cNvSpPr>
            <p:nvPr/>
          </p:nvSpPr>
          <p:spPr bwMode="auto">
            <a:xfrm>
              <a:off x="4871" y="2646"/>
              <a:ext cx="5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09" tIns="45705" rIns="91409" bIns="45705">
              <a:spAutoFit/>
            </a:bodyPr>
            <a:lstStyle/>
            <a:p>
              <a:pPr algn="ctr"/>
              <a:r>
                <a:rPr lang="en-US" altLang="zh-CN" sz="900" dirty="0" smtClean="0">
                  <a:solidFill>
                    <a:schemeClr val="bg1"/>
                  </a:solidFill>
                  <a:latin typeface="Helvetica World" pitchFamily="2" charset="0"/>
                </a:rPr>
                <a:t>UML N</a:t>
              </a:r>
              <a:endParaRPr lang="en-US" altLang="zh-CN" sz="900" dirty="0">
                <a:solidFill>
                  <a:schemeClr val="bg1"/>
                </a:solidFill>
                <a:latin typeface="Helvetica World" pitchFamily="2" charset="0"/>
              </a:endParaRPr>
            </a:p>
          </p:txBody>
        </p:sp>
      </p:grpSp>
      <p:sp>
        <p:nvSpPr>
          <p:cNvPr id="70708" name="TextBox 169"/>
          <p:cNvSpPr txBox="1">
            <a:spLocks noChangeArrowheads="1"/>
          </p:cNvSpPr>
          <p:nvPr/>
        </p:nvSpPr>
        <p:spPr bwMode="auto">
          <a:xfrm>
            <a:off x="6007100" y="4777921"/>
            <a:ext cx="696913" cy="3059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Helvetica World" pitchFamily="2" charset="0"/>
              </a:rPr>
              <a:t>3rd Party </a:t>
            </a: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Helvetica World" pitchFamily="2" charset="0"/>
              </a:rPr>
              <a:t>Automation</a:t>
            </a:r>
          </a:p>
        </p:txBody>
      </p:sp>
      <p:sp>
        <p:nvSpPr>
          <p:cNvPr id="70709" name="Text Box 275"/>
          <p:cNvSpPr txBox="1">
            <a:spLocks noChangeArrowheads="1"/>
          </p:cNvSpPr>
          <p:nvPr/>
        </p:nvSpPr>
        <p:spPr bwMode="auto">
          <a:xfrm>
            <a:off x="5029200" y="3807946"/>
            <a:ext cx="2209800" cy="461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900" b="1" dirty="0">
                <a:solidFill>
                  <a:srgbClr val="E68900"/>
                </a:solidFill>
                <a:latin typeface="Calibri" pitchFamily="34" charset="0"/>
              </a:rPr>
              <a:t>Play out control via VDCP or MCC API</a:t>
            </a:r>
          </a:p>
          <a:p>
            <a:pPr defTabSz="1235075"/>
            <a:r>
              <a:rPr lang="en-US" altLang="zh-CN" sz="900" b="1" dirty="0">
                <a:solidFill>
                  <a:srgbClr val="E68900"/>
                </a:solidFill>
                <a:latin typeface="Calibri" pitchFamily="34" charset="0"/>
              </a:rPr>
              <a:t>Branding control via </a:t>
            </a:r>
            <a:r>
              <a:rPr lang="en-US" altLang="zh-CN" sz="900" b="1" dirty="0" err="1">
                <a:solidFill>
                  <a:srgbClr val="E68900"/>
                </a:solidFill>
                <a:latin typeface="Calibri" pitchFamily="34" charset="0"/>
              </a:rPr>
              <a:t>Oxtel</a:t>
            </a:r>
            <a:r>
              <a:rPr lang="en-US" altLang="zh-CN" sz="900" b="1" dirty="0">
                <a:solidFill>
                  <a:srgbClr val="E68900"/>
                </a:solidFill>
                <a:latin typeface="Calibri" pitchFamily="34" charset="0"/>
              </a:rPr>
              <a:t>/CII/branding control API</a:t>
            </a:r>
          </a:p>
        </p:txBody>
      </p:sp>
      <p:sp>
        <p:nvSpPr>
          <p:cNvPr id="70710" name="Line 269"/>
          <p:cNvSpPr>
            <a:spLocks noChangeShapeType="1"/>
          </p:cNvSpPr>
          <p:nvPr/>
        </p:nvSpPr>
        <p:spPr bwMode="auto">
          <a:xfrm>
            <a:off x="5029200" y="3820690"/>
            <a:ext cx="0" cy="39831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0711" name="Picture 2" descr="http://extranet.schange.com/BroadcastPartnersPortal/documents/uml_transparent.aspx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222" y="4585937"/>
            <a:ext cx="318944" cy="2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12" name="TextBox 111"/>
          <p:cNvSpPr txBox="1">
            <a:spLocks noChangeArrowheads="1"/>
          </p:cNvSpPr>
          <p:nvPr/>
        </p:nvSpPr>
        <p:spPr bwMode="auto">
          <a:xfrm>
            <a:off x="3962400" y="4867790"/>
            <a:ext cx="400050" cy="19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2" charset="0"/>
              </a:rPr>
              <a:t>UML</a:t>
            </a:r>
          </a:p>
        </p:txBody>
      </p:sp>
      <p:sp>
        <p:nvSpPr>
          <p:cNvPr id="70713" name="Line 263"/>
          <p:cNvSpPr>
            <a:spLocks noChangeShapeType="1"/>
          </p:cNvSpPr>
          <p:nvPr/>
        </p:nvSpPr>
        <p:spPr bwMode="auto">
          <a:xfrm rot="10800000" flipH="1">
            <a:off x="2066925" y="1914679"/>
            <a:ext cx="685800" cy="1267114"/>
          </a:xfrm>
          <a:custGeom>
            <a:avLst/>
            <a:gdLst>
              <a:gd name="T0" fmla="*/ 0 w 786"/>
              <a:gd name="T1" fmla="*/ 2147483647 h 216"/>
              <a:gd name="T2" fmla="*/ 0 w 786"/>
              <a:gd name="T3" fmla="*/ 0 h 216"/>
              <a:gd name="T4" fmla="*/ 2147483647 w 786"/>
              <a:gd name="T5" fmla="*/ 0 h 216"/>
              <a:gd name="T6" fmla="*/ 0 60000 65536"/>
              <a:gd name="T7" fmla="*/ 0 60000 65536"/>
              <a:gd name="T8" fmla="*/ 0 60000 65536"/>
              <a:gd name="T9" fmla="*/ 0 w 786"/>
              <a:gd name="T10" fmla="*/ 0 h 216"/>
              <a:gd name="T11" fmla="*/ 786 w 78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6" h="216">
                <a:moveTo>
                  <a:pt x="0" y="216"/>
                </a:moveTo>
                <a:lnTo>
                  <a:pt x="0" y="0"/>
                </a:lnTo>
                <a:lnTo>
                  <a:pt x="786" y="0"/>
                </a:ln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0714" name="Picture 2" descr="Adobe Flash Professional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221" y="1348808"/>
            <a:ext cx="204932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169"/>
          <p:cNvSpPr txBox="1">
            <a:spLocks noChangeArrowheads="1"/>
          </p:cNvSpPr>
          <p:nvPr/>
        </p:nvSpPr>
        <p:spPr bwMode="auto">
          <a:xfrm>
            <a:off x="1662113" y="1558719"/>
            <a:ext cx="1062037" cy="307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chemeClr val="bg1"/>
                </a:solidFill>
                <a:latin typeface="+mj-lt"/>
              </a:rPr>
              <a:t>ADOBE</a:t>
            </a: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</a:rPr>
              <a:t>Flash Professional</a:t>
            </a:r>
            <a:endParaRPr lang="en-US" altLang="zh-CN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63681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</a:rPr>
              <a:t>XOR MSV-G Workflow</a:t>
            </a:r>
          </a:p>
        </p:txBody>
      </p:sp>
      <p:pic>
        <p:nvPicPr>
          <p:cNvPr id="96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54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57150"/>
            <a:ext cx="8229600" cy="857250"/>
          </a:xfrm>
        </p:spPr>
        <p:txBody>
          <a:bodyPr/>
          <a:lstStyle/>
          <a:p>
            <a:pPr algn="ctr" eaLnBrk="1" hangingPunct="1"/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XOR </a:t>
            </a:r>
            <a:r>
              <a:rPr lang="en-US" altLang="zh-CN" sz="3000" dirty="0" err="1" smtClean="0">
                <a:solidFill>
                  <a:srgbClr val="497039"/>
                </a:solidFill>
                <a:ea typeface="宋体" charset="-122"/>
              </a:rPr>
              <a:t>MediaController</a:t>
            </a:r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 Tool –</a:t>
            </a:r>
            <a:r>
              <a:rPr lang="en-US" altLang="zh-CN" sz="30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MSV-G Control</a:t>
            </a:r>
          </a:p>
        </p:txBody>
      </p:sp>
      <p:sp>
        <p:nvSpPr>
          <p:cNvPr id="61442" name="Rectangle 6"/>
          <p:cNvSpPr>
            <a:spLocks/>
          </p:cNvSpPr>
          <p:nvPr/>
        </p:nvSpPr>
        <p:spPr bwMode="auto">
          <a:xfrm>
            <a:off x="533400" y="120015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78308" y="127635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1E4A74"/>
              </a:buClr>
            </a:pP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Configuration: Configure different Channel info</a:t>
            </a:r>
          </a:p>
          <a:p>
            <a:pPr>
              <a:spcAft>
                <a:spcPts val="600"/>
              </a:spcAft>
              <a:buClr>
                <a:srgbClr val="1E4A74"/>
              </a:buClr>
            </a:pP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Scheduling Channel: Create scheduling list</a:t>
            </a:r>
          </a:p>
          <a:p>
            <a:pPr>
              <a:spcAft>
                <a:spcPts val="600"/>
              </a:spcAft>
              <a:buClr>
                <a:srgbClr val="1E4A74"/>
              </a:buClr>
            </a:pP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Playback Channel: Control the playlist for </a:t>
            </a:r>
            <a:r>
              <a:rPr lang="en-US" altLang="zh-CN" sz="2000" dirty="0" err="1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playout</a:t>
            </a: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 and branding automatically</a:t>
            </a:r>
          </a:p>
          <a:p>
            <a:pPr>
              <a:spcAft>
                <a:spcPts val="600"/>
              </a:spcAft>
              <a:buClr>
                <a:srgbClr val="1E4A74"/>
              </a:buClr>
            </a:pP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Manual Channel: Control the signal routing, template/scene manually</a:t>
            </a:r>
          </a:p>
          <a:p>
            <a:pPr>
              <a:spcAft>
                <a:spcPts val="600"/>
              </a:spcAft>
              <a:buClr>
                <a:srgbClr val="1E4A74"/>
              </a:buClr>
            </a:pP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Preview Channel: Support </a:t>
            </a:r>
            <a:r>
              <a:rPr lang="en-US" altLang="zh-CN" sz="2000" dirty="0" err="1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Clip+Scene</a:t>
            </a: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/</a:t>
            </a:r>
            <a:r>
              <a:rPr lang="en-US" altLang="zh-CN" sz="2000" dirty="0" err="1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Live+Scene</a:t>
            </a:r>
            <a:r>
              <a:rPr lang="en-US" altLang="zh-CN" sz="20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 Preview</a:t>
            </a:r>
          </a:p>
        </p:txBody>
      </p:sp>
      <p:pic>
        <p:nvPicPr>
          <p:cNvPr id="10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1442" name="Rectangle 6"/>
          <p:cNvSpPr>
            <a:spLocks/>
          </p:cNvSpPr>
          <p:nvPr/>
        </p:nvSpPr>
        <p:spPr bwMode="auto">
          <a:xfrm>
            <a:off x="533400" y="120015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MCT –</a:t>
            </a:r>
            <a:r>
              <a:rPr lang="en-US" altLang="zh-CN" sz="3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Configuration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pic>
        <p:nvPicPr>
          <p:cNvPr id="12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6"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xiaojie.yu\Desktop\PPT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6" y="973454"/>
            <a:ext cx="699236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09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1442" name="Rectangle 6"/>
          <p:cNvSpPr>
            <a:spLocks/>
          </p:cNvSpPr>
          <p:nvPr/>
        </p:nvSpPr>
        <p:spPr bwMode="auto">
          <a:xfrm>
            <a:off x="533400" y="120015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4294967295"/>
          </p:nvPr>
        </p:nvSpPr>
        <p:spPr>
          <a:xfrm>
            <a:off x="2857500" y="1070630"/>
            <a:ext cx="3429000" cy="304800"/>
          </a:xfrm>
        </p:spPr>
        <p:txBody>
          <a:bodyPr/>
          <a:lstStyle/>
          <a:p>
            <a:pPr marL="0" indent="0" algn="ctr">
              <a:buClr>
                <a:srgbClr val="1E4A74"/>
              </a:buClr>
              <a:buNone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Create Scheduling List</a:t>
            </a:r>
          </a:p>
        </p:txBody>
      </p:sp>
      <p:sp>
        <p:nvSpPr>
          <p:cNvPr id="12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MCT –</a:t>
            </a:r>
            <a:r>
              <a:rPr lang="en-US" altLang="zh-CN" sz="3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Scheduling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pic>
        <p:nvPicPr>
          <p:cNvPr id="13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xiaojie.yu\Desktop\PPT\图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10603"/>
            <a:ext cx="6629400" cy="37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93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1442" name="Rectangle 6"/>
          <p:cNvSpPr>
            <a:spLocks/>
          </p:cNvSpPr>
          <p:nvPr/>
        </p:nvSpPr>
        <p:spPr bwMode="auto">
          <a:xfrm>
            <a:off x="533400" y="120015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4294967295"/>
          </p:nvPr>
        </p:nvSpPr>
        <p:spPr>
          <a:xfrm>
            <a:off x="190500" y="1733550"/>
            <a:ext cx="3429000" cy="2438400"/>
          </a:xfrm>
        </p:spPr>
        <p:txBody>
          <a:bodyPr/>
          <a:lstStyle/>
          <a:p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Create the playlist for both program and templates/scenes</a:t>
            </a:r>
          </a:p>
          <a:p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Validate the playlist</a:t>
            </a:r>
          </a:p>
          <a:p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Control the playlist for </a:t>
            </a:r>
            <a:r>
              <a:rPr lang="en-US" altLang="zh-CN" sz="1600" dirty="0" err="1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playout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 and branding automatically</a:t>
            </a:r>
          </a:p>
          <a:p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Control the signal routing, template/scene manually</a:t>
            </a:r>
          </a:p>
          <a:p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Edit template elements on the fly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MCT –</a:t>
            </a:r>
            <a:r>
              <a:rPr lang="en-US" altLang="zh-CN" sz="3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Playlist-1</a:t>
            </a:r>
            <a:r>
              <a:rPr lang="en-US" altLang="zh-CN" sz="2000" dirty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 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pic>
        <p:nvPicPr>
          <p:cNvPr id="12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181100"/>
            <a:ext cx="5195455" cy="3336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225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7"/>
          <p:cNvGrpSpPr>
            <a:grpSpLocks/>
          </p:cNvGrpSpPr>
          <p:nvPr/>
        </p:nvGrpSpPr>
        <p:grpSpPr bwMode="auto">
          <a:xfrm>
            <a:off x="2286000" y="2038350"/>
            <a:ext cx="2613025" cy="1004888"/>
            <a:chOff x="789473" y="526153"/>
            <a:chExt cx="7273705" cy="4734033"/>
          </a:xfrm>
        </p:grpSpPr>
        <p:sp>
          <p:nvSpPr>
            <p:cNvPr id="12" name="Cloud 133"/>
            <p:cNvSpPr/>
            <p:nvPr/>
          </p:nvSpPr>
          <p:spPr>
            <a:xfrm rot="11089274">
              <a:off x="789473" y="526153"/>
              <a:ext cx="7273705" cy="4584459"/>
            </a:xfrm>
            <a:prstGeom prst="cloud">
              <a:avLst/>
            </a:prstGeom>
            <a:solidFill>
              <a:srgbClr val="9C247F">
                <a:alpha val="2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loud 134"/>
            <p:cNvSpPr/>
            <p:nvPr/>
          </p:nvSpPr>
          <p:spPr>
            <a:xfrm rot="11089274">
              <a:off x="1089966" y="780430"/>
              <a:ext cx="6964374" cy="4479756"/>
            </a:xfrm>
            <a:prstGeom prst="cloud">
              <a:avLst/>
            </a:prstGeom>
            <a:solidFill>
              <a:srgbClr val="9C247F">
                <a:alpha val="2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Cloud 135"/>
            <p:cNvSpPr/>
            <p:nvPr/>
          </p:nvSpPr>
          <p:spPr>
            <a:xfrm rot="11089274">
              <a:off x="1023682" y="967400"/>
              <a:ext cx="6964374" cy="3971199"/>
            </a:xfrm>
            <a:prstGeom prst="cloud">
              <a:avLst/>
            </a:prstGeom>
            <a:solidFill>
              <a:srgbClr val="9C247F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81000" y="4329113"/>
            <a:ext cx="4338638" cy="6096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87" name="Rounded Rectangle 22"/>
          <p:cNvSpPr>
            <a:spLocks noChangeArrowheads="1"/>
          </p:cNvSpPr>
          <p:nvPr/>
        </p:nvSpPr>
        <p:spPr bwMode="auto">
          <a:xfrm>
            <a:off x="381000" y="4316413"/>
            <a:ext cx="4338638" cy="225425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Baseband</a:t>
            </a:r>
          </a:p>
        </p:txBody>
      </p:sp>
      <p:grpSp>
        <p:nvGrpSpPr>
          <p:cNvPr id="41988" name="Group 2"/>
          <p:cNvGrpSpPr>
            <a:grpSpLocks noChangeAspect="1"/>
          </p:cNvGrpSpPr>
          <p:nvPr/>
        </p:nvGrpSpPr>
        <p:grpSpPr bwMode="auto">
          <a:xfrm>
            <a:off x="838200" y="4633913"/>
            <a:ext cx="423863" cy="187325"/>
            <a:chOff x="456799" y="3378566"/>
            <a:chExt cx="914400" cy="396477"/>
          </a:xfrm>
        </p:grpSpPr>
        <p:pic>
          <p:nvPicPr>
            <p:cNvPr id="42107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08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09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9" name="TextBox 112"/>
          <p:cNvSpPr txBox="1">
            <a:spLocks noChangeArrowheads="1"/>
          </p:cNvSpPr>
          <p:nvPr/>
        </p:nvSpPr>
        <p:spPr bwMode="auto">
          <a:xfrm>
            <a:off x="1182688" y="4602163"/>
            <a:ext cx="471487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Studio</a:t>
            </a:r>
          </a:p>
        </p:txBody>
      </p:sp>
      <p:sp>
        <p:nvSpPr>
          <p:cNvPr id="41990" name="TextBox 113"/>
          <p:cNvSpPr txBox="1">
            <a:spLocks noChangeArrowheads="1"/>
          </p:cNvSpPr>
          <p:nvPr/>
        </p:nvSpPr>
        <p:spPr bwMode="auto">
          <a:xfrm>
            <a:off x="2185988" y="4557713"/>
            <a:ext cx="6429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Outside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Broadcast</a:t>
            </a:r>
          </a:p>
        </p:txBody>
      </p:sp>
      <p:pic>
        <p:nvPicPr>
          <p:cNvPr id="17" name="Picture 32" descr="live_antenn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557713"/>
            <a:ext cx="417513" cy="28416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41992" name="Picture 7" descr="\\Seafilea\marketing\Public\Kristen G\SEAC ICON LIBRARY_FINAL\satellite_dis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557713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11"/>
          <p:cNvSpPr txBox="1">
            <a:spLocks noChangeArrowheads="1"/>
          </p:cNvSpPr>
          <p:nvPr/>
        </p:nvSpPr>
        <p:spPr bwMode="auto">
          <a:xfrm>
            <a:off x="3467100" y="4597400"/>
            <a:ext cx="36988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Live</a:t>
            </a:r>
          </a:p>
        </p:txBody>
      </p:sp>
      <p:sp>
        <p:nvSpPr>
          <p:cNvPr id="19" name="Rounded Rectangle 21"/>
          <p:cNvSpPr>
            <a:spLocks noChangeArrowheads="1"/>
          </p:cNvSpPr>
          <p:nvPr/>
        </p:nvSpPr>
        <p:spPr bwMode="auto">
          <a:xfrm>
            <a:off x="2393950" y="3133725"/>
            <a:ext cx="1111250" cy="1084263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995" name="Rounded Rectangle 54"/>
          <p:cNvSpPr>
            <a:spLocks noChangeArrowheads="1"/>
          </p:cNvSpPr>
          <p:nvPr/>
        </p:nvSpPr>
        <p:spPr bwMode="auto">
          <a:xfrm>
            <a:off x="2374900" y="3141663"/>
            <a:ext cx="1143000" cy="20796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Automation</a:t>
            </a:r>
          </a:p>
        </p:txBody>
      </p:sp>
      <p:sp>
        <p:nvSpPr>
          <p:cNvPr id="41996" name="TextBox 169"/>
          <p:cNvSpPr txBox="1">
            <a:spLocks noChangeArrowheads="1"/>
          </p:cNvSpPr>
          <p:nvPr/>
        </p:nvSpPr>
        <p:spPr bwMode="auto">
          <a:xfrm>
            <a:off x="2732088" y="3846513"/>
            <a:ext cx="696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3rd Party 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Automation</a:t>
            </a:r>
          </a:p>
        </p:txBody>
      </p:sp>
      <p:pic>
        <p:nvPicPr>
          <p:cNvPr id="41997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050" y="3852863"/>
            <a:ext cx="3127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21"/>
          <p:cNvSpPr>
            <a:spLocks noChangeArrowheads="1"/>
          </p:cNvSpPr>
          <p:nvPr/>
        </p:nvSpPr>
        <p:spPr bwMode="auto">
          <a:xfrm>
            <a:off x="3810000" y="3567113"/>
            <a:ext cx="1066800" cy="62547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999" name="Rounded Rectangle 54"/>
          <p:cNvSpPr>
            <a:spLocks noChangeArrowheads="1"/>
          </p:cNvSpPr>
          <p:nvPr/>
        </p:nvSpPr>
        <p:spPr bwMode="auto">
          <a:xfrm>
            <a:off x="3810000" y="3567113"/>
            <a:ext cx="1066800" cy="20796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Traffic System</a:t>
            </a:r>
          </a:p>
        </p:txBody>
      </p:sp>
      <p:sp>
        <p:nvSpPr>
          <p:cNvPr id="42000" name="TextBox 169"/>
          <p:cNvSpPr txBox="1">
            <a:spLocks noChangeArrowheads="1"/>
          </p:cNvSpPr>
          <p:nvPr/>
        </p:nvSpPr>
        <p:spPr bwMode="auto">
          <a:xfrm>
            <a:off x="4091670" y="3795713"/>
            <a:ext cx="828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Helvetica World" pitchFamily="34" charset="0"/>
              </a:rPr>
              <a:t>3rd Party </a:t>
            </a: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Helvetica World" pitchFamily="34" charset="0"/>
              </a:rPr>
              <a:t>Traffic System</a:t>
            </a:r>
          </a:p>
        </p:txBody>
      </p:sp>
      <p:pic>
        <p:nvPicPr>
          <p:cNvPr id="42001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3795713"/>
            <a:ext cx="28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5262563" y="2505075"/>
            <a:ext cx="1577975" cy="244792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03" name="Rounded Rectangle 54"/>
          <p:cNvSpPr>
            <a:spLocks noChangeArrowheads="1"/>
          </p:cNvSpPr>
          <p:nvPr/>
        </p:nvSpPr>
        <p:spPr bwMode="auto">
          <a:xfrm>
            <a:off x="5256213" y="2454275"/>
            <a:ext cx="1577975" cy="209550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alibri" pitchFamily="34" charset="0"/>
              </a:rPr>
              <a:t>Channel in Box</a:t>
            </a:r>
          </a:p>
        </p:txBody>
      </p:sp>
      <p:sp>
        <p:nvSpPr>
          <p:cNvPr id="42004" name="TextBox 14"/>
          <p:cNvSpPr txBox="1">
            <a:spLocks noChangeArrowheads="1"/>
          </p:cNvSpPr>
          <p:nvPr/>
        </p:nvSpPr>
        <p:spPr bwMode="auto">
          <a:xfrm>
            <a:off x="5408613" y="3886200"/>
            <a:ext cx="144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1400" b="1">
                <a:solidFill>
                  <a:srgbClr val="FFFFFF"/>
                </a:solidFill>
                <a:latin typeface="Calibri" pitchFamily="34" charset="0"/>
              </a:rPr>
              <a:t>Media Server G</a:t>
            </a:r>
          </a:p>
        </p:txBody>
      </p:sp>
      <p:pic>
        <p:nvPicPr>
          <p:cNvPr id="42005" name="Picture 69" descr="XORMedia_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476750"/>
            <a:ext cx="6254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49" descr="MSV-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1477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3"/>
          <p:cNvSpPr>
            <a:spLocks noChangeArrowheads="1"/>
          </p:cNvSpPr>
          <p:nvPr/>
        </p:nvSpPr>
        <p:spPr bwMode="auto">
          <a:xfrm>
            <a:off x="381000" y="2795588"/>
            <a:ext cx="1528763" cy="13716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08" name="Rounded Rectangle 54"/>
          <p:cNvSpPr>
            <a:spLocks noChangeArrowheads="1"/>
          </p:cNvSpPr>
          <p:nvPr/>
        </p:nvSpPr>
        <p:spPr bwMode="auto">
          <a:xfrm>
            <a:off x="381000" y="2795588"/>
            <a:ext cx="1528763" cy="292100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Calibri" pitchFamily="34" charset="0"/>
              </a:rPr>
              <a:t>Ingest</a:t>
            </a:r>
          </a:p>
        </p:txBody>
      </p:sp>
      <p:pic>
        <p:nvPicPr>
          <p:cNvPr id="42009" name="Picture 71" descr="XORMedia_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3895725"/>
            <a:ext cx="4921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68" descr="msv_xor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3146425"/>
            <a:ext cx="1035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21"/>
          <p:cNvSpPr>
            <a:spLocks noChangeArrowheads="1"/>
          </p:cNvSpPr>
          <p:nvPr/>
        </p:nvSpPr>
        <p:spPr bwMode="auto">
          <a:xfrm>
            <a:off x="381000" y="2262188"/>
            <a:ext cx="1492250" cy="4572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>
              <a:buFont typeface="Arial" charset="0"/>
              <a:buChar char="•"/>
              <a:defRPr/>
            </a:pPr>
            <a:endParaRPr lang="en-US" altLang="zh-CN" sz="1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012" name="Rounded Rectangle 22"/>
          <p:cNvSpPr>
            <a:spLocks noChangeArrowheads="1"/>
          </p:cNvSpPr>
          <p:nvPr/>
        </p:nvSpPr>
        <p:spPr bwMode="auto">
          <a:xfrm>
            <a:off x="381000" y="2109788"/>
            <a:ext cx="1492250" cy="220662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Calibri" pitchFamily="34" charset="0"/>
              </a:rPr>
              <a:t>Net Disk</a:t>
            </a:r>
          </a:p>
        </p:txBody>
      </p:sp>
      <p:grpSp>
        <p:nvGrpSpPr>
          <p:cNvPr id="42013" name="Group 5"/>
          <p:cNvGrpSpPr>
            <a:grpSpLocks noChangeAspect="1"/>
          </p:cNvGrpSpPr>
          <p:nvPr/>
        </p:nvGrpSpPr>
        <p:grpSpPr bwMode="auto">
          <a:xfrm>
            <a:off x="501650" y="2346325"/>
            <a:ext cx="395288" cy="288925"/>
            <a:chOff x="456799" y="4140566"/>
            <a:chExt cx="844550" cy="615950"/>
          </a:xfrm>
        </p:grpSpPr>
        <p:pic>
          <p:nvPicPr>
            <p:cNvPr id="42105" name="Picture 7" descr="\\Seafilea\marketing\Public\Kristen G\SEAC ICON LIBRARY_FINAL\satellite_dish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99" y="4216766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06" name="Picture 106" descr="\\Seafilea\marketing\Public\Kristen G\SEAC ICON LIBRARY_FINAL\Customer Icons-128\woman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99" y="4140566"/>
              <a:ext cx="61595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14" name="TextBox 113"/>
          <p:cNvSpPr txBox="1">
            <a:spLocks noChangeArrowheads="1"/>
          </p:cNvSpPr>
          <p:nvPr/>
        </p:nvSpPr>
        <p:spPr bwMode="auto">
          <a:xfrm>
            <a:off x="720725" y="2314575"/>
            <a:ext cx="1031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Journalist 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Videos / Images</a:t>
            </a:r>
          </a:p>
        </p:txBody>
      </p:sp>
      <p:pic>
        <p:nvPicPr>
          <p:cNvPr id="42015" name="Picture 71" descr="XORMedia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75" y="2559050"/>
            <a:ext cx="2460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21"/>
          <p:cNvSpPr>
            <a:spLocks noChangeArrowheads="1"/>
          </p:cNvSpPr>
          <p:nvPr/>
        </p:nvSpPr>
        <p:spPr bwMode="auto">
          <a:xfrm>
            <a:off x="381000" y="1123950"/>
            <a:ext cx="4289425" cy="7112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20" name="Rounded Rectangle 22"/>
          <p:cNvSpPr>
            <a:spLocks noChangeArrowheads="1"/>
          </p:cNvSpPr>
          <p:nvPr/>
        </p:nvSpPr>
        <p:spPr bwMode="auto">
          <a:xfrm>
            <a:off x="381000" y="1128713"/>
            <a:ext cx="4289425" cy="20796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Production/MAM</a:t>
            </a:r>
          </a:p>
        </p:txBody>
      </p:sp>
      <p:sp>
        <p:nvSpPr>
          <p:cNvPr id="14" name="Rounded Rectangle 21"/>
          <p:cNvSpPr>
            <a:spLocks noChangeArrowheads="1"/>
          </p:cNvSpPr>
          <p:nvPr/>
        </p:nvSpPr>
        <p:spPr bwMode="auto">
          <a:xfrm>
            <a:off x="4800600" y="1200150"/>
            <a:ext cx="2057400" cy="6858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22" name="Rounded Rectangle 22"/>
          <p:cNvSpPr>
            <a:spLocks noChangeArrowheads="1"/>
          </p:cNvSpPr>
          <p:nvPr/>
        </p:nvSpPr>
        <p:spPr bwMode="auto">
          <a:xfrm>
            <a:off x="4800600" y="1128713"/>
            <a:ext cx="2057400" cy="228600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Data source for graphic templates</a:t>
            </a:r>
          </a:p>
        </p:txBody>
      </p:sp>
      <p:sp>
        <p:nvSpPr>
          <p:cNvPr id="42023" name="TextBox 169"/>
          <p:cNvSpPr txBox="1">
            <a:spLocks noChangeArrowheads="1"/>
          </p:cNvSpPr>
          <p:nvPr/>
        </p:nvSpPr>
        <p:spPr bwMode="auto">
          <a:xfrm>
            <a:off x="4886325" y="1652588"/>
            <a:ext cx="6746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900">
                <a:solidFill>
                  <a:schemeClr val="bg1"/>
                </a:solidFill>
                <a:latin typeface="Helvetica World" pitchFamily="34" charset="0"/>
              </a:rPr>
              <a:t>Database</a:t>
            </a:r>
          </a:p>
        </p:txBody>
      </p:sp>
      <p:pic>
        <p:nvPicPr>
          <p:cNvPr id="42024" name="Picture 82" descr="databas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13795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5" name="TextBox 169"/>
          <p:cNvSpPr txBox="1">
            <a:spLocks noChangeArrowheads="1"/>
          </p:cNvSpPr>
          <p:nvPr/>
        </p:nvSpPr>
        <p:spPr bwMode="auto">
          <a:xfrm>
            <a:off x="5651500" y="1652588"/>
            <a:ext cx="33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900">
                <a:solidFill>
                  <a:schemeClr val="bg1"/>
                </a:solidFill>
                <a:latin typeface="Helvetica World" pitchFamily="34" charset="0"/>
              </a:rPr>
              <a:t>file</a:t>
            </a:r>
          </a:p>
        </p:txBody>
      </p:sp>
      <p:pic>
        <p:nvPicPr>
          <p:cNvPr id="42026" name="Picture 85" descr="notepa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863" y="13366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7" name="Picture 84" descr="package_network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725" y="1379538"/>
            <a:ext cx="276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8" name="TextBox 169"/>
          <p:cNvSpPr txBox="1">
            <a:spLocks noChangeArrowheads="1"/>
          </p:cNvSpPr>
          <p:nvPr/>
        </p:nvSpPr>
        <p:spPr bwMode="auto">
          <a:xfrm>
            <a:off x="6064250" y="1657350"/>
            <a:ext cx="563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900">
                <a:solidFill>
                  <a:schemeClr val="bg1"/>
                </a:solidFill>
                <a:latin typeface="Helvetica World" pitchFamily="34" charset="0"/>
              </a:rPr>
              <a:t>internet</a:t>
            </a:r>
          </a:p>
        </p:txBody>
      </p:sp>
      <p:sp>
        <p:nvSpPr>
          <p:cNvPr id="42029" name="TextBox 14"/>
          <p:cNvSpPr txBox="1">
            <a:spLocks noChangeArrowheads="1"/>
          </p:cNvSpPr>
          <p:nvPr/>
        </p:nvSpPr>
        <p:spPr bwMode="auto">
          <a:xfrm>
            <a:off x="923925" y="1654175"/>
            <a:ext cx="9858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endParaRPr lang="zh-CN" altLang="en-US" sz="11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2030" name="Picture 201" descr="800px-Avid_Technology_Inc__-_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1420813"/>
            <a:ext cx="542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1" name="Picture 202" descr="HT5148_1-fcp--001-mul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1357313"/>
            <a:ext cx="2952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2" name="Picture 203" descr="Adobe_Premiere_Pro_CS5_icon_(2)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050" y="1338263"/>
            <a:ext cx="2968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3" name="Picture 204" descr="dalet5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025" y="1395413"/>
            <a:ext cx="2952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4" name="Picture 71" descr="XORMedia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774825"/>
            <a:ext cx="246063" cy="111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2035" name="TextBox 169"/>
          <p:cNvSpPr txBox="1">
            <a:spLocks noChangeArrowheads="1"/>
          </p:cNvSpPr>
          <p:nvPr/>
        </p:nvSpPr>
        <p:spPr bwMode="auto">
          <a:xfrm>
            <a:off x="650875" y="1598613"/>
            <a:ext cx="4191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AVID</a:t>
            </a:r>
          </a:p>
        </p:txBody>
      </p:sp>
      <p:sp>
        <p:nvSpPr>
          <p:cNvPr id="42036" name="TextBox 169"/>
          <p:cNvSpPr txBox="1">
            <a:spLocks noChangeArrowheads="1"/>
          </p:cNvSpPr>
          <p:nvPr/>
        </p:nvSpPr>
        <p:spPr bwMode="auto">
          <a:xfrm>
            <a:off x="1828800" y="1604963"/>
            <a:ext cx="38258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FCP</a:t>
            </a:r>
          </a:p>
        </p:txBody>
      </p:sp>
      <p:sp>
        <p:nvSpPr>
          <p:cNvPr id="42037" name="TextBox 169"/>
          <p:cNvSpPr txBox="1">
            <a:spLocks noChangeArrowheads="1"/>
          </p:cNvSpPr>
          <p:nvPr/>
        </p:nvSpPr>
        <p:spPr bwMode="auto">
          <a:xfrm>
            <a:off x="2895600" y="1595438"/>
            <a:ext cx="5111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Helvetica World" pitchFamily="34" charset="0"/>
              </a:rPr>
              <a:t>DALET</a:t>
            </a:r>
          </a:p>
        </p:txBody>
      </p:sp>
      <p:sp>
        <p:nvSpPr>
          <p:cNvPr id="42038" name="TextBox 169"/>
          <p:cNvSpPr txBox="1">
            <a:spLocks noChangeArrowheads="1"/>
          </p:cNvSpPr>
          <p:nvPr/>
        </p:nvSpPr>
        <p:spPr bwMode="auto">
          <a:xfrm>
            <a:off x="3863975" y="1509713"/>
            <a:ext cx="70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ADOBE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PREMIERE</a:t>
            </a:r>
          </a:p>
        </p:txBody>
      </p:sp>
      <p:sp>
        <p:nvSpPr>
          <p:cNvPr id="42039" name="Line 210"/>
          <p:cNvSpPr>
            <a:spLocks noChangeShapeType="1"/>
          </p:cNvSpPr>
          <p:nvPr/>
        </p:nvSpPr>
        <p:spPr bwMode="auto">
          <a:xfrm>
            <a:off x="2155825" y="2551113"/>
            <a:ext cx="27606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40" name="TextBox 143"/>
          <p:cNvSpPr txBox="1">
            <a:spLocks noChangeArrowheads="1"/>
          </p:cNvSpPr>
          <p:nvPr/>
        </p:nvSpPr>
        <p:spPr bwMode="auto">
          <a:xfrm>
            <a:off x="3487738" y="2379663"/>
            <a:ext cx="109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Cloud Aqua</a:t>
            </a:r>
          </a:p>
        </p:txBody>
      </p:sp>
      <p:pic>
        <p:nvPicPr>
          <p:cNvPr id="42041" name="Picture 69" descr="XORMedia_Logo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25" y="2135188"/>
            <a:ext cx="6254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2" name="Rounded Rectangle 54"/>
          <p:cNvSpPr>
            <a:spLocks noChangeArrowheads="1"/>
          </p:cNvSpPr>
          <p:nvPr/>
        </p:nvSpPr>
        <p:spPr bwMode="auto">
          <a:xfrm>
            <a:off x="5262563" y="2454275"/>
            <a:ext cx="1577975" cy="269875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Calibri" pitchFamily="34" charset="0"/>
              </a:rPr>
              <a:t>Channel in Box</a:t>
            </a:r>
          </a:p>
        </p:txBody>
      </p:sp>
      <p:sp>
        <p:nvSpPr>
          <p:cNvPr id="42043" name="Line 215"/>
          <p:cNvSpPr>
            <a:spLocks noChangeShapeType="1"/>
          </p:cNvSpPr>
          <p:nvPr/>
        </p:nvSpPr>
        <p:spPr bwMode="auto">
          <a:xfrm>
            <a:off x="3043238" y="2255838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2044" name="Picture 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2008188"/>
            <a:ext cx="520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5" name="Line 217"/>
          <p:cNvSpPr>
            <a:spLocks noChangeShapeType="1"/>
          </p:cNvSpPr>
          <p:nvPr/>
        </p:nvSpPr>
        <p:spPr bwMode="auto">
          <a:xfrm>
            <a:off x="2649538" y="2551113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2046" name="Picture 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735263"/>
            <a:ext cx="520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7" name="Line 219"/>
          <p:cNvSpPr>
            <a:spLocks noChangeShapeType="1"/>
          </p:cNvSpPr>
          <p:nvPr/>
        </p:nvSpPr>
        <p:spPr bwMode="auto">
          <a:xfrm>
            <a:off x="4225925" y="2600325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2048" name="Picture 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805113"/>
            <a:ext cx="522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9" name="Text Box 224"/>
          <p:cNvSpPr txBox="1">
            <a:spLocks noChangeArrowheads="1"/>
          </p:cNvSpPr>
          <p:nvPr/>
        </p:nvSpPr>
        <p:spPr bwMode="auto">
          <a:xfrm>
            <a:off x="2809875" y="2524125"/>
            <a:ext cx="688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>
                <a:latin typeface="Calibri" pitchFamily="34" charset="0"/>
              </a:rPr>
              <a:t>LAN/WAN</a:t>
            </a:r>
          </a:p>
        </p:txBody>
      </p:sp>
      <p:sp>
        <p:nvSpPr>
          <p:cNvPr id="42050" name="TextBox 14"/>
          <p:cNvSpPr txBox="1">
            <a:spLocks noChangeArrowheads="1"/>
          </p:cNvSpPr>
          <p:nvPr/>
        </p:nvSpPr>
        <p:spPr bwMode="auto">
          <a:xfrm>
            <a:off x="485775" y="3617913"/>
            <a:ext cx="13795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1400" b="1">
                <a:solidFill>
                  <a:srgbClr val="FFFFFF"/>
                </a:solidFill>
                <a:latin typeface="Calibri" pitchFamily="34" charset="0"/>
              </a:rPr>
              <a:t>Media Server C</a:t>
            </a:r>
          </a:p>
        </p:txBody>
      </p:sp>
      <p:sp>
        <p:nvSpPr>
          <p:cNvPr id="13" name="Rounded Rectangle 21"/>
          <p:cNvSpPr>
            <a:spLocks noChangeArrowheads="1"/>
          </p:cNvSpPr>
          <p:nvPr/>
        </p:nvSpPr>
        <p:spPr bwMode="auto">
          <a:xfrm>
            <a:off x="7391400" y="1123950"/>
            <a:ext cx="1331913" cy="15240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ounded Rectangle 22"/>
          <p:cNvSpPr>
            <a:spLocks noChangeArrowheads="1"/>
          </p:cNvSpPr>
          <p:nvPr/>
        </p:nvSpPr>
        <p:spPr bwMode="auto">
          <a:xfrm>
            <a:off x="7391400" y="1123950"/>
            <a:ext cx="1331913" cy="295275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>
              <a:defRPr/>
            </a:pPr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</a:rPr>
              <a:t>Play to Air (</a:t>
            </a:r>
            <a:r>
              <a:rPr lang="en-US" altLang="zh-CN" sz="1000" dirty="0" smtClean="0">
                <a:solidFill>
                  <a:schemeClr val="bg1"/>
                </a:solidFill>
                <a:latin typeface="+mn-lt"/>
                <a:ea typeface="+mn-ea"/>
              </a:rPr>
              <a:t>SD/HD/4K)</a:t>
            </a:r>
            <a:endParaRPr lang="en-US" altLang="zh-CN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42053" name="Picture 13" descr="C:\Documents and Settings\kgormley\Desktop\PPT Stuff\Icon library work\SEAC ICON LIBRARY_FINAL\PNG Non-labeled Icons_128\tv_icon2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114550"/>
            <a:ext cx="60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54" name="Text Box 234"/>
          <p:cNvSpPr txBox="1">
            <a:spLocks noChangeArrowheads="1"/>
          </p:cNvSpPr>
          <p:nvPr/>
        </p:nvSpPr>
        <p:spPr bwMode="auto">
          <a:xfrm>
            <a:off x="2743200" y="1890713"/>
            <a:ext cx="542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FTP</a:t>
            </a:r>
          </a:p>
        </p:txBody>
      </p:sp>
      <p:sp>
        <p:nvSpPr>
          <p:cNvPr id="42055" name="Text Box 235"/>
          <p:cNvSpPr txBox="1">
            <a:spLocks noChangeArrowheads="1"/>
          </p:cNvSpPr>
          <p:nvPr/>
        </p:nvSpPr>
        <p:spPr bwMode="auto">
          <a:xfrm>
            <a:off x="1928813" y="2254250"/>
            <a:ext cx="4794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HTTP</a:t>
            </a:r>
          </a:p>
        </p:txBody>
      </p:sp>
      <p:sp>
        <p:nvSpPr>
          <p:cNvPr id="42056" name="Text Box 244"/>
          <p:cNvSpPr txBox="1">
            <a:spLocks noChangeArrowheads="1"/>
          </p:cNvSpPr>
          <p:nvPr/>
        </p:nvSpPr>
        <p:spPr bwMode="auto">
          <a:xfrm>
            <a:off x="1916113" y="2743200"/>
            <a:ext cx="5429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SMB2</a:t>
            </a:r>
          </a:p>
        </p:txBody>
      </p:sp>
      <p:sp>
        <p:nvSpPr>
          <p:cNvPr id="42057" name="Text Box 245"/>
          <p:cNvSpPr txBox="1">
            <a:spLocks noChangeArrowheads="1"/>
          </p:cNvSpPr>
          <p:nvPr/>
        </p:nvSpPr>
        <p:spPr bwMode="auto">
          <a:xfrm>
            <a:off x="3565525" y="1878013"/>
            <a:ext cx="5429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SMB2</a:t>
            </a:r>
          </a:p>
        </p:txBody>
      </p:sp>
      <p:sp>
        <p:nvSpPr>
          <p:cNvPr id="42058" name="Text Box 249"/>
          <p:cNvSpPr txBox="1">
            <a:spLocks noChangeArrowheads="1"/>
          </p:cNvSpPr>
          <p:nvPr/>
        </p:nvSpPr>
        <p:spPr bwMode="auto">
          <a:xfrm>
            <a:off x="1847850" y="3319463"/>
            <a:ext cx="7620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API/VDCP</a:t>
            </a:r>
          </a:p>
        </p:txBody>
      </p:sp>
      <p:sp>
        <p:nvSpPr>
          <p:cNvPr id="42059" name="Text Box 250"/>
          <p:cNvSpPr txBox="1">
            <a:spLocks noChangeArrowheads="1"/>
          </p:cNvSpPr>
          <p:nvPr/>
        </p:nvSpPr>
        <p:spPr bwMode="auto">
          <a:xfrm>
            <a:off x="3990975" y="3182938"/>
            <a:ext cx="914400" cy="398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API/VDCP</a:t>
            </a:r>
          </a:p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Playlist Preload</a:t>
            </a:r>
          </a:p>
        </p:txBody>
      </p:sp>
      <p:sp>
        <p:nvSpPr>
          <p:cNvPr id="42060" name="Line 251"/>
          <p:cNvSpPr>
            <a:spLocks noChangeShapeType="1"/>
          </p:cNvSpPr>
          <p:nvPr/>
        </p:nvSpPr>
        <p:spPr bwMode="auto">
          <a:xfrm>
            <a:off x="1143000" y="4024313"/>
            <a:ext cx="0" cy="381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1" name="Line 252"/>
          <p:cNvSpPr>
            <a:spLocks noChangeShapeType="1"/>
          </p:cNvSpPr>
          <p:nvPr/>
        </p:nvSpPr>
        <p:spPr bwMode="auto">
          <a:xfrm>
            <a:off x="6019800" y="1981200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ounded Rectangle 21"/>
          <p:cNvSpPr>
            <a:spLocks noChangeArrowheads="1"/>
          </p:cNvSpPr>
          <p:nvPr/>
        </p:nvSpPr>
        <p:spPr bwMode="auto">
          <a:xfrm>
            <a:off x="2444750" y="3370263"/>
            <a:ext cx="990600" cy="4445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>
              <a:buFont typeface="Arial" charset="0"/>
              <a:buChar char="•"/>
              <a:defRPr/>
            </a:pPr>
            <a:endParaRPr lang="en-US" altLang="zh-CN" sz="1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2063" name="Group 159"/>
          <p:cNvGrpSpPr>
            <a:grpSpLocks/>
          </p:cNvGrpSpPr>
          <p:nvPr/>
        </p:nvGrpSpPr>
        <p:grpSpPr bwMode="auto">
          <a:xfrm>
            <a:off x="2444750" y="3395663"/>
            <a:ext cx="1031875" cy="471487"/>
            <a:chOff x="3135" y="3318"/>
            <a:chExt cx="950" cy="434"/>
          </a:xfrm>
        </p:grpSpPr>
        <p:sp>
          <p:nvSpPr>
            <p:cNvPr id="42100" name="Rounded Rectangle 21"/>
            <p:cNvSpPr>
              <a:spLocks noChangeArrowheads="1"/>
            </p:cNvSpPr>
            <p:nvPr/>
          </p:nvSpPr>
          <p:spPr bwMode="auto">
            <a:xfrm>
              <a:off x="3454" y="3318"/>
              <a:ext cx="170" cy="197"/>
            </a:xfrm>
            <a:prstGeom prst="roundRect">
              <a:avLst>
                <a:gd name="adj" fmla="val 7745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endParaRPr lang="zh-CN" altLang="en-US" sz="800">
                <a:solidFill>
                  <a:schemeClr val="bg1"/>
                </a:solidFill>
                <a:latin typeface="Helvetica World" pitchFamily="34" charset="0"/>
              </a:endParaRPr>
            </a:p>
          </p:txBody>
        </p:sp>
        <p:grpSp>
          <p:nvGrpSpPr>
            <p:cNvPr id="42101" name="Group 161"/>
            <p:cNvGrpSpPr>
              <a:grpSpLocks/>
            </p:cNvGrpSpPr>
            <p:nvPr/>
          </p:nvGrpSpPr>
          <p:grpSpPr bwMode="auto">
            <a:xfrm>
              <a:off x="3135" y="3327"/>
              <a:ext cx="950" cy="425"/>
              <a:chOff x="6849" y="2741"/>
              <a:chExt cx="950" cy="425"/>
            </a:xfrm>
          </p:grpSpPr>
          <p:sp>
            <p:nvSpPr>
              <p:cNvPr id="42103" name="Text Box 92"/>
              <p:cNvSpPr txBox="1">
                <a:spLocks noChangeArrowheads="1"/>
              </p:cNvSpPr>
              <p:nvPr/>
            </p:nvSpPr>
            <p:spPr bwMode="auto">
              <a:xfrm>
                <a:off x="7139" y="2741"/>
                <a:ext cx="660" cy="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09" tIns="45705" rIns="91409" bIns="45705">
                <a:spAutoFit/>
              </a:bodyPr>
              <a:lstStyle/>
              <a:p>
                <a:pPr algn="ctr"/>
                <a:r>
                  <a:rPr lang="en-US" altLang="zh-CN" sz="800">
                    <a:solidFill>
                      <a:schemeClr val="bg1"/>
                    </a:solidFill>
                    <a:latin typeface="Helvetica World" pitchFamily="34" charset="0"/>
                  </a:rPr>
                  <a:t>XOR Media</a:t>
                </a: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  <a:latin typeface="Helvetica World" pitchFamily="34" charset="0"/>
                  </a:rPr>
                  <a:t> Controller </a:t>
                </a: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  <a:latin typeface="Helvetica World" pitchFamily="34" charset="0"/>
                  </a:rPr>
                  <a:t>Tool</a:t>
                </a:r>
              </a:p>
            </p:txBody>
          </p:sp>
          <p:pic>
            <p:nvPicPr>
              <p:cNvPr id="42104" name="Picture 91"/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9" y="2767"/>
                <a:ext cx="342" cy="2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42102" name="Picture 71" descr="XORMedia_Logo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" y="3558"/>
              <a:ext cx="227" cy="1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2064" name="Line 258"/>
          <p:cNvSpPr>
            <a:spLocks noChangeShapeType="1"/>
          </p:cNvSpPr>
          <p:nvPr/>
        </p:nvSpPr>
        <p:spPr bwMode="auto">
          <a:xfrm>
            <a:off x="3657600" y="3409950"/>
            <a:ext cx="1371600" cy="0"/>
          </a:xfrm>
          <a:prstGeom prst="line">
            <a:avLst/>
          </a:prstGeom>
          <a:noFill/>
          <a:ln w="28575">
            <a:solidFill>
              <a:srgbClr val="8C010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5" name="Line 259"/>
          <p:cNvSpPr>
            <a:spLocks noChangeShapeType="1"/>
          </p:cNvSpPr>
          <p:nvPr/>
        </p:nvSpPr>
        <p:spPr bwMode="auto">
          <a:xfrm>
            <a:off x="1905000" y="3567113"/>
            <a:ext cx="457200" cy="0"/>
          </a:xfrm>
          <a:prstGeom prst="line">
            <a:avLst/>
          </a:prstGeom>
          <a:noFill/>
          <a:ln w="28575">
            <a:solidFill>
              <a:srgbClr val="8C010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6" name="Line 260"/>
          <p:cNvSpPr>
            <a:spLocks noChangeShapeType="1"/>
          </p:cNvSpPr>
          <p:nvPr/>
        </p:nvSpPr>
        <p:spPr bwMode="auto">
          <a:xfrm>
            <a:off x="3429000" y="3871913"/>
            <a:ext cx="457200" cy="0"/>
          </a:xfrm>
          <a:prstGeom prst="line">
            <a:avLst/>
          </a:prstGeom>
          <a:noFill/>
          <a:ln w="28575">
            <a:solidFill>
              <a:srgbClr val="8C010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7" name="Line 263"/>
          <p:cNvSpPr>
            <a:spLocks noChangeShapeType="1"/>
          </p:cNvSpPr>
          <p:nvPr/>
        </p:nvSpPr>
        <p:spPr bwMode="auto">
          <a:xfrm>
            <a:off x="4752975" y="464820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8" name="Line 267"/>
          <p:cNvSpPr>
            <a:spLocks noChangeShapeType="1"/>
          </p:cNvSpPr>
          <p:nvPr/>
        </p:nvSpPr>
        <p:spPr bwMode="auto">
          <a:xfrm>
            <a:off x="3581400" y="1814513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9" name="Line 268"/>
          <p:cNvSpPr>
            <a:spLocks noChangeShapeType="1"/>
          </p:cNvSpPr>
          <p:nvPr/>
        </p:nvSpPr>
        <p:spPr bwMode="auto">
          <a:xfrm>
            <a:off x="1905000" y="2438400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0" name="Line 269"/>
          <p:cNvSpPr>
            <a:spLocks noChangeShapeType="1"/>
          </p:cNvSpPr>
          <p:nvPr/>
        </p:nvSpPr>
        <p:spPr bwMode="auto">
          <a:xfrm>
            <a:off x="6934200" y="249555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1" name="Line 270"/>
          <p:cNvSpPr>
            <a:spLocks noChangeShapeType="1"/>
          </p:cNvSpPr>
          <p:nvPr/>
        </p:nvSpPr>
        <p:spPr bwMode="auto">
          <a:xfrm>
            <a:off x="2743200" y="1905000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2" name="Text Box 271"/>
          <p:cNvSpPr txBox="1">
            <a:spLocks noChangeArrowheads="1"/>
          </p:cNvSpPr>
          <p:nvPr/>
        </p:nvSpPr>
        <p:spPr bwMode="auto">
          <a:xfrm>
            <a:off x="4648200" y="2667000"/>
            <a:ext cx="8604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800" b="1">
                <a:solidFill>
                  <a:srgbClr val="567A2A"/>
                </a:solidFill>
                <a:latin typeface="Calibri" pitchFamily="34" charset="0"/>
              </a:rPr>
              <a:t>Video clips/</a:t>
            </a:r>
          </a:p>
          <a:p>
            <a:pPr defTabSz="1235075"/>
            <a:r>
              <a:rPr lang="en-US" altLang="zh-CN" sz="800" b="1">
                <a:solidFill>
                  <a:srgbClr val="567A2A"/>
                </a:solidFill>
                <a:latin typeface="Calibri" pitchFamily="34" charset="0"/>
              </a:rPr>
              <a:t>Templates</a:t>
            </a:r>
          </a:p>
        </p:txBody>
      </p:sp>
      <p:sp>
        <p:nvSpPr>
          <p:cNvPr id="42073" name="Line 272"/>
          <p:cNvSpPr>
            <a:spLocks noChangeShapeType="1"/>
          </p:cNvSpPr>
          <p:nvPr/>
        </p:nvSpPr>
        <p:spPr bwMode="auto">
          <a:xfrm>
            <a:off x="4754563" y="2684463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4" name="Line 273"/>
          <p:cNvSpPr>
            <a:spLocks noChangeShapeType="1"/>
          </p:cNvSpPr>
          <p:nvPr/>
        </p:nvSpPr>
        <p:spPr bwMode="auto">
          <a:xfrm>
            <a:off x="1943100" y="2933700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5" name="Text Box 274"/>
          <p:cNvSpPr txBox="1">
            <a:spLocks noChangeArrowheads="1"/>
          </p:cNvSpPr>
          <p:nvPr/>
        </p:nvSpPr>
        <p:spPr bwMode="auto">
          <a:xfrm>
            <a:off x="6010275" y="1981200"/>
            <a:ext cx="860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800" b="1">
                <a:solidFill>
                  <a:srgbClr val="567A2A"/>
                </a:solidFill>
                <a:latin typeface="Calibri" pitchFamily="34" charset="0"/>
              </a:rPr>
              <a:t>Live </a:t>
            </a:r>
          </a:p>
          <a:p>
            <a:pPr defTabSz="1235075"/>
            <a:r>
              <a:rPr lang="en-US" altLang="zh-CN" sz="800" b="1">
                <a:solidFill>
                  <a:srgbClr val="567A2A"/>
                </a:solidFill>
                <a:latin typeface="Calibri" pitchFamily="34" charset="0"/>
              </a:rPr>
              <a:t>data</a:t>
            </a:r>
          </a:p>
        </p:txBody>
      </p:sp>
      <p:sp>
        <p:nvSpPr>
          <p:cNvPr id="127" name="矩形 126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2076" name="Text Box 275"/>
          <p:cNvSpPr txBox="1">
            <a:spLocks noChangeArrowheads="1"/>
          </p:cNvSpPr>
          <p:nvPr/>
        </p:nvSpPr>
        <p:spPr bwMode="auto">
          <a:xfrm>
            <a:off x="4724400" y="4324350"/>
            <a:ext cx="860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800" b="1">
                <a:solidFill>
                  <a:srgbClr val="E68900"/>
                </a:solidFill>
                <a:latin typeface="Calibri" pitchFamily="34" charset="0"/>
              </a:rPr>
              <a:t>Live </a:t>
            </a:r>
          </a:p>
          <a:p>
            <a:pPr defTabSz="1235075"/>
            <a:r>
              <a:rPr lang="en-US" altLang="zh-CN" sz="800" b="1">
                <a:solidFill>
                  <a:srgbClr val="E68900"/>
                </a:solidFill>
                <a:latin typeface="Calibri" pitchFamily="34" charset="0"/>
              </a:rPr>
              <a:t>feed</a:t>
            </a:r>
          </a:p>
        </p:txBody>
      </p:sp>
      <p:sp>
        <p:nvSpPr>
          <p:cNvPr id="42077" name="Rectangle 2"/>
          <p:cNvSpPr>
            <a:spLocks/>
          </p:cNvSpPr>
          <p:nvPr/>
        </p:nvSpPr>
        <p:spPr bwMode="auto">
          <a:xfrm>
            <a:off x="838200" y="13335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1" dirty="0">
                <a:solidFill>
                  <a:srgbClr val="497039"/>
                </a:solidFill>
                <a:latin typeface="Helvetica World" pitchFamily="34" charset="0"/>
                <a:cs typeface="Helvetica World" pitchFamily="34" charset="0"/>
              </a:rPr>
              <a:t>XOR Media Architecture</a:t>
            </a:r>
          </a:p>
        </p:txBody>
      </p:sp>
      <p:sp>
        <p:nvSpPr>
          <p:cNvPr id="42078" name="Text Box 109"/>
          <p:cNvSpPr txBox="1">
            <a:spLocks noChangeArrowheads="1"/>
          </p:cNvSpPr>
          <p:nvPr/>
        </p:nvSpPr>
        <p:spPr bwMode="auto">
          <a:xfrm>
            <a:off x="6934200" y="2266950"/>
            <a:ext cx="400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b="1">
                <a:latin typeface="Calibri" pitchFamily="34" charset="0"/>
              </a:rPr>
              <a:t>SDI</a:t>
            </a:r>
          </a:p>
        </p:txBody>
      </p:sp>
      <p:sp>
        <p:nvSpPr>
          <p:cNvPr id="11" name="Rounded Rectangle 21"/>
          <p:cNvSpPr>
            <a:spLocks noChangeArrowheads="1"/>
          </p:cNvSpPr>
          <p:nvPr/>
        </p:nvSpPr>
        <p:spPr bwMode="auto">
          <a:xfrm>
            <a:off x="7400925" y="2800350"/>
            <a:ext cx="1331913" cy="21336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80" name="Rounded Rectangle 22"/>
          <p:cNvSpPr>
            <a:spLocks noChangeArrowheads="1"/>
          </p:cNvSpPr>
          <p:nvPr/>
        </p:nvSpPr>
        <p:spPr bwMode="auto">
          <a:xfrm>
            <a:off x="7412038" y="2800350"/>
            <a:ext cx="1331912" cy="295275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IPTV</a:t>
            </a:r>
          </a:p>
        </p:txBody>
      </p:sp>
      <p:grpSp>
        <p:nvGrpSpPr>
          <p:cNvPr id="42081" name="Group 131"/>
          <p:cNvGrpSpPr>
            <a:grpSpLocks/>
          </p:cNvGrpSpPr>
          <p:nvPr/>
        </p:nvGrpSpPr>
        <p:grpSpPr bwMode="auto">
          <a:xfrm>
            <a:off x="6878641" y="3790950"/>
            <a:ext cx="600075" cy="212725"/>
            <a:chOff x="4333" y="2484"/>
            <a:chExt cx="378" cy="134"/>
          </a:xfrm>
        </p:grpSpPr>
        <p:sp>
          <p:nvSpPr>
            <p:cNvPr id="42098" name="Line 269"/>
            <p:cNvSpPr>
              <a:spLocks noChangeShapeType="1"/>
            </p:cNvSpPr>
            <p:nvPr/>
          </p:nvSpPr>
          <p:spPr bwMode="auto">
            <a:xfrm>
              <a:off x="4374" y="2618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9" name="Text Box 114"/>
            <p:cNvSpPr txBox="1">
              <a:spLocks noChangeArrowheads="1"/>
            </p:cNvSpPr>
            <p:nvPr/>
          </p:nvSpPr>
          <p:spPr bwMode="auto">
            <a:xfrm>
              <a:off x="4333" y="2484"/>
              <a:ext cx="3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 b="1" dirty="0">
                  <a:latin typeface="Calibri" pitchFamily="34" charset="0"/>
                </a:rPr>
                <a:t>IP Stream</a:t>
              </a:r>
            </a:p>
          </p:txBody>
        </p:sp>
      </p:grpSp>
      <p:grpSp>
        <p:nvGrpSpPr>
          <p:cNvPr id="42082" name="Group 130"/>
          <p:cNvGrpSpPr>
            <a:grpSpLocks/>
          </p:cNvGrpSpPr>
          <p:nvPr/>
        </p:nvGrpSpPr>
        <p:grpSpPr bwMode="auto">
          <a:xfrm>
            <a:off x="7858125" y="3714750"/>
            <a:ext cx="461963" cy="628650"/>
            <a:chOff x="4992" y="1986"/>
            <a:chExt cx="291" cy="396"/>
          </a:xfrm>
        </p:grpSpPr>
        <p:sp>
          <p:nvSpPr>
            <p:cNvPr id="42096" name="TextBox 169"/>
            <p:cNvSpPr txBox="1">
              <a:spLocks noChangeArrowheads="1"/>
            </p:cNvSpPr>
            <p:nvPr/>
          </p:nvSpPr>
          <p:spPr bwMode="auto">
            <a:xfrm>
              <a:off x="5010" y="2238"/>
              <a:ext cx="2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CDN</a:t>
              </a:r>
            </a:p>
          </p:txBody>
        </p:sp>
        <p:pic>
          <p:nvPicPr>
            <p:cNvPr id="42097" name="Picture 118" descr="network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8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083" name="Group 129"/>
          <p:cNvGrpSpPr>
            <a:grpSpLocks/>
          </p:cNvGrpSpPr>
          <p:nvPr/>
        </p:nvGrpSpPr>
        <p:grpSpPr bwMode="auto">
          <a:xfrm>
            <a:off x="7648575" y="3181350"/>
            <a:ext cx="838200" cy="485775"/>
            <a:chOff x="4896" y="2484"/>
            <a:chExt cx="528" cy="306"/>
          </a:xfrm>
        </p:grpSpPr>
        <p:grpSp>
          <p:nvGrpSpPr>
            <p:cNvPr id="42090" name="Group 7"/>
            <p:cNvGrpSpPr>
              <a:grpSpLocks/>
            </p:cNvGrpSpPr>
            <p:nvPr/>
          </p:nvGrpSpPr>
          <p:grpSpPr bwMode="auto">
            <a:xfrm>
              <a:off x="4896" y="2484"/>
              <a:ext cx="528" cy="203"/>
              <a:chOff x="789473" y="526152"/>
              <a:chExt cx="7273705" cy="4734034"/>
            </a:xfrm>
          </p:grpSpPr>
          <p:sp>
            <p:nvSpPr>
              <p:cNvPr id="134" name="Cloud 133"/>
              <p:cNvSpPr/>
              <p:nvPr/>
            </p:nvSpPr>
            <p:spPr>
              <a:xfrm rot="11089274">
                <a:off x="789473" y="526152"/>
                <a:ext cx="7273705" cy="4594112"/>
              </a:xfrm>
              <a:prstGeom prst="cloud">
                <a:avLst/>
              </a:prstGeom>
              <a:solidFill>
                <a:srgbClr val="9C247F">
                  <a:alpha val="2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Cloud 134"/>
              <p:cNvSpPr/>
              <p:nvPr/>
            </p:nvSpPr>
            <p:spPr>
              <a:xfrm rot="11089274">
                <a:off x="1092544" y="782683"/>
                <a:ext cx="6956862" cy="4477503"/>
              </a:xfrm>
              <a:prstGeom prst="cloud">
                <a:avLst/>
              </a:prstGeom>
              <a:solidFill>
                <a:srgbClr val="9C247F">
                  <a:alpha val="2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Cloud 135"/>
              <p:cNvSpPr/>
              <p:nvPr/>
            </p:nvSpPr>
            <p:spPr>
              <a:xfrm rot="11089274">
                <a:off x="1023669" y="969246"/>
                <a:ext cx="6970634" cy="3964456"/>
              </a:xfrm>
              <a:prstGeom prst="cloud">
                <a:avLst/>
              </a:prstGeom>
              <a:solidFill>
                <a:srgbClr val="9C247F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pic>
          <p:nvPicPr>
            <p:cNvPr id="42091" name="Picture 69" descr="XORMedia_Logo.png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" y="2526"/>
              <a:ext cx="28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92" name="TextBox 169"/>
            <p:cNvSpPr txBox="1">
              <a:spLocks noChangeArrowheads="1"/>
            </p:cNvSpPr>
            <p:nvPr/>
          </p:nvSpPr>
          <p:spPr bwMode="auto">
            <a:xfrm>
              <a:off x="4921" y="2646"/>
              <a:ext cx="4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Cloud Aqua</a:t>
              </a:r>
            </a:p>
          </p:txBody>
        </p:sp>
      </p:grpSp>
      <p:grpSp>
        <p:nvGrpSpPr>
          <p:cNvPr id="42084" name="Group 127"/>
          <p:cNvGrpSpPr>
            <a:grpSpLocks/>
          </p:cNvGrpSpPr>
          <p:nvPr/>
        </p:nvGrpSpPr>
        <p:grpSpPr bwMode="auto">
          <a:xfrm>
            <a:off x="7680325" y="4391025"/>
            <a:ext cx="925513" cy="542925"/>
            <a:chOff x="4880" y="2766"/>
            <a:chExt cx="583" cy="342"/>
          </a:xfrm>
        </p:grpSpPr>
        <p:sp>
          <p:nvSpPr>
            <p:cNvPr id="42088" name="TextBox 169"/>
            <p:cNvSpPr txBox="1">
              <a:spLocks noChangeArrowheads="1"/>
            </p:cNvSpPr>
            <p:nvPr/>
          </p:nvSpPr>
          <p:spPr bwMode="auto">
            <a:xfrm>
              <a:off x="4880" y="2964"/>
              <a:ext cx="5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3</a:t>
              </a:r>
              <a:r>
                <a:rPr lang="en-US" altLang="zh-CN" sz="900" baseline="30000">
                  <a:solidFill>
                    <a:schemeClr val="bg1"/>
                  </a:solidFill>
                  <a:latin typeface="Helvetica World" pitchFamily="34" charset="0"/>
                </a:rPr>
                <a:t>rd</a:t>
              </a:r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 party Cloud</a:t>
              </a:r>
            </a:p>
          </p:txBody>
        </p:sp>
        <p:sp>
          <p:nvSpPr>
            <p:cNvPr id="5" name="Cloud 4"/>
            <p:cNvSpPr>
              <a:spLocks noChangeArrowheads="1"/>
            </p:cNvSpPr>
            <p:nvPr/>
          </p:nvSpPr>
          <p:spPr bwMode="auto">
            <a:xfrm>
              <a:off x="4998" y="2766"/>
              <a:ext cx="336" cy="217"/>
            </a:xfrm>
            <a:custGeom>
              <a:avLst/>
              <a:gdLst>
                <a:gd name="T0" fmla="*/ 4644327 w 43200"/>
                <a:gd name="T1" fmla="*/ 1333500 h 43200"/>
                <a:gd name="T2" fmla="*/ 2324100 w 43200"/>
                <a:gd name="T3" fmla="*/ 2664160 h 43200"/>
                <a:gd name="T4" fmla="*/ 14418 w 43200"/>
                <a:gd name="T5" fmla="*/ 1333500 h 43200"/>
                <a:gd name="T6" fmla="*/ 2324100 w 43200"/>
                <a:gd name="T7" fmla="*/ 152488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9FBAF"/>
            </a:solidFill>
            <a:ln w="9525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solidFill>
                  <a:srgbClr val="666666"/>
                </a:solidFill>
                <a:latin typeface="Calibri" pitchFamily="34" charset="0"/>
              </a:endParaRPr>
            </a:p>
          </p:txBody>
        </p:sp>
      </p:grpSp>
      <p:pic>
        <p:nvPicPr>
          <p:cNvPr id="16" name="Picture 32" descr="live_antenna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825" y="1495425"/>
            <a:ext cx="609600" cy="5365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42086" name="Text Box 245"/>
          <p:cNvSpPr txBox="1">
            <a:spLocks noChangeArrowheads="1"/>
          </p:cNvSpPr>
          <p:nvPr/>
        </p:nvSpPr>
        <p:spPr bwMode="auto">
          <a:xfrm>
            <a:off x="4267200" y="1962150"/>
            <a:ext cx="5429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 dirty="0" smtClean="0">
                <a:latin typeface="Calibri" pitchFamily="34" charset="0"/>
              </a:rPr>
              <a:t>SMB2</a:t>
            </a:r>
            <a:endParaRPr lang="en-US" altLang="zh-CN" sz="800" b="1" i="1" dirty="0">
              <a:latin typeface="Calibri" pitchFamily="34" charset="0"/>
            </a:endParaRPr>
          </a:p>
        </p:txBody>
      </p:sp>
      <p:sp>
        <p:nvSpPr>
          <p:cNvPr id="42087" name="Line 267"/>
          <p:cNvSpPr>
            <a:spLocks noChangeShapeType="1"/>
          </p:cNvSpPr>
          <p:nvPr/>
        </p:nvSpPr>
        <p:spPr bwMode="auto">
          <a:xfrm>
            <a:off x="4267200" y="1863725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2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1442" name="Rectangle 6"/>
          <p:cNvSpPr>
            <a:spLocks/>
          </p:cNvSpPr>
          <p:nvPr/>
        </p:nvSpPr>
        <p:spPr bwMode="auto">
          <a:xfrm>
            <a:off x="533400" y="120015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MCT –</a:t>
            </a:r>
            <a:r>
              <a:rPr lang="en-US" altLang="zh-CN" sz="3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Playlist-2</a:t>
            </a:r>
            <a:r>
              <a:rPr lang="en-US" altLang="zh-CN" sz="2000" dirty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 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idx="4294967295"/>
          </p:nvPr>
        </p:nvSpPr>
        <p:spPr>
          <a:xfrm>
            <a:off x="2980106" y="1012495"/>
            <a:ext cx="3183788" cy="3468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1E4A74"/>
              </a:buClr>
              <a:buNone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Branding effect on output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Monitor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142" y="1359374"/>
            <a:ext cx="6547716" cy="366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14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2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MCT –</a:t>
            </a:r>
            <a:r>
              <a:rPr lang="en-US" altLang="zh-CN" sz="3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Playlist-3</a:t>
            </a:r>
            <a:r>
              <a:rPr lang="en-US" altLang="zh-CN" sz="2000" dirty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 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4294967295"/>
          </p:nvPr>
        </p:nvSpPr>
        <p:spPr>
          <a:xfrm>
            <a:off x="533400" y="2622550"/>
            <a:ext cx="3505200" cy="914400"/>
          </a:xfrm>
        </p:spPr>
        <p:txBody>
          <a:bodyPr/>
          <a:lstStyle/>
          <a:p>
            <a:pPr marL="0" indent="0">
              <a:buClr>
                <a:srgbClr val="1E4A74"/>
              </a:buClr>
              <a:buNone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If IP Streaming function is enabled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, you can also review the low bitrate stream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simultaneously.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  <a:ea typeface="宋体" charset="-122"/>
            </a:endParaRPr>
          </a:p>
          <a:p>
            <a:pPr marL="0" indent="0">
              <a:buClr>
                <a:srgbClr val="1E4A74"/>
              </a:buClr>
              <a:buNone/>
            </a:pPr>
            <a:endParaRPr lang="en-US" altLang="zh-CN" sz="1600" dirty="0" smtClean="0">
              <a:solidFill>
                <a:srgbClr val="5C5C5C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250950"/>
            <a:ext cx="4433455" cy="370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39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2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MCT –</a:t>
            </a:r>
            <a:r>
              <a:rPr lang="en-US" altLang="zh-CN" sz="3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Manual Control</a:t>
            </a:r>
            <a:r>
              <a:rPr lang="en-US" altLang="zh-CN" sz="2000" dirty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 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sp>
        <p:nvSpPr>
          <p:cNvPr id="61442" name="Rectangle 6"/>
          <p:cNvSpPr>
            <a:spLocks/>
          </p:cNvSpPr>
          <p:nvPr/>
        </p:nvSpPr>
        <p:spPr bwMode="auto">
          <a:xfrm>
            <a:off x="533400" y="13335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696200" y="1809750"/>
            <a:ext cx="1219200" cy="971550"/>
          </a:xfrm>
          <a:prstGeom prst="wedgeRectCallout">
            <a:avLst>
              <a:gd name="adj1" fmla="val -79065"/>
              <a:gd name="adj2" fmla="val 7917"/>
            </a:avLst>
          </a:prstGeom>
          <a:solidFill>
            <a:srgbClr val="6A9534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Font typeface="Wingdings" pitchFamily="2" charset="2"/>
              <a:buChar char=""/>
            </a:pPr>
            <a:endParaRPr lang="zh-CN" altLang="en-US" sz="1400">
              <a:solidFill>
                <a:srgbClr val="5C5C5C"/>
              </a:solidFill>
              <a:latin typeface="Calibri" pitchFamily="34" charset="0"/>
            </a:endParaRPr>
          </a:p>
        </p:txBody>
      </p:sp>
      <p:sp>
        <p:nvSpPr>
          <p:cNvPr id="14" name="Content Placeholder 3"/>
          <p:cNvSpPr>
            <a:spLocks/>
          </p:cNvSpPr>
          <p:nvPr/>
        </p:nvSpPr>
        <p:spPr bwMode="auto">
          <a:xfrm>
            <a:off x="7696200" y="1790700"/>
            <a:ext cx="12112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Font typeface="Wingdings" pitchFamily="2" charset="2"/>
              <a:buChar char=""/>
            </a:pP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</a:rPr>
              <a:t>Manual control of signal switch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7696200" y="3238500"/>
            <a:ext cx="1219200" cy="990600"/>
          </a:xfrm>
          <a:prstGeom prst="wedgeRectCallout">
            <a:avLst>
              <a:gd name="adj1" fmla="val -78282"/>
              <a:gd name="adj2" fmla="val 657"/>
            </a:avLst>
          </a:prstGeom>
          <a:solidFill>
            <a:srgbClr val="6A9534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Font typeface="Wingdings" pitchFamily="2" charset="2"/>
              <a:buChar char=""/>
            </a:pPr>
            <a:endParaRPr lang="zh-CN" altLang="en-US" sz="1400">
              <a:solidFill>
                <a:srgbClr val="5C5C5C"/>
              </a:solidFill>
              <a:latin typeface="Calibri" pitchFamily="34" charset="0"/>
            </a:endParaRPr>
          </a:p>
        </p:txBody>
      </p:sp>
      <p:sp>
        <p:nvSpPr>
          <p:cNvPr id="16" name="Content Placeholder 3"/>
          <p:cNvSpPr>
            <a:spLocks/>
          </p:cNvSpPr>
          <p:nvPr/>
        </p:nvSpPr>
        <p:spPr bwMode="auto">
          <a:xfrm>
            <a:off x="7696200" y="32385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Clr>
                <a:srgbClr val="3B3B3B"/>
              </a:buClr>
              <a:buFontTx/>
              <a:buChar char="•"/>
            </a:pP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</a:rPr>
              <a:t>Manually control </a:t>
            </a:r>
            <a:br>
              <a:rPr lang="en-US" altLang="zh-CN" sz="1400" dirty="0">
                <a:solidFill>
                  <a:srgbClr val="5C5C5C"/>
                </a:solidFill>
                <a:latin typeface="Calibri" pitchFamily="34" charset="0"/>
              </a:rPr>
            </a:b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</a:rPr>
              <a:t>graphic rendering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197158" y="1790700"/>
            <a:ext cx="1143000" cy="533400"/>
          </a:xfrm>
          <a:prstGeom prst="wedgeRectCallout">
            <a:avLst>
              <a:gd name="adj1" fmla="val 83333"/>
              <a:gd name="adj2" fmla="val 264"/>
            </a:avLst>
          </a:prstGeom>
          <a:solidFill>
            <a:srgbClr val="6A9534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Font typeface="Wingdings" pitchFamily="2" charset="2"/>
              <a:buChar char=""/>
            </a:pPr>
            <a:endParaRPr lang="zh-CN" altLang="en-US" sz="1400">
              <a:solidFill>
                <a:srgbClr val="5C5C5C"/>
              </a:solidFill>
              <a:latin typeface="Calibri" pitchFamily="34" charset="0"/>
            </a:endParaRPr>
          </a:p>
        </p:txBody>
      </p:sp>
      <p:sp>
        <p:nvSpPr>
          <p:cNvPr id="25" name="Content Placeholder 3"/>
          <p:cNvSpPr>
            <a:spLocks/>
          </p:cNvSpPr>
          <p:nvPr/>
        </p:nvSpPr>
        <p:spPr bwMode="auto">
          <a:xfrm>
            <a:off x="152400" y="17907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Clr>
                <a:srgbClr val="3B3B3B"/>
              </a:buClr>
              <a:buFontTx/>
              <a:buChar char="•"/>
            </a:pP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</a:rPr>
              <a:t>PGM output monitor</a:t>
            </a:r>
          </a:p>
        </p:txBody>
      </p:sp>
      <p:pic>
        <p:nvPicPr>
          <p:cNvPr id="23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57300"/>
            <a:ext cx="5995988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435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4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MCT –</a:t>
            </a:r>
            <a:r>
              <a:rPr lang="en-US" altLang="zh-CN" sz="3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Preview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sp>
        <p:nvSpPr>
          <p:cNvPr id="61442" name="Rectangle 6"/>
          <p:cNvSpPr>
            <a:spLocks/>
          </p:cNvSpPr>
          <p:nvPr/>
        </p:nvSpPr>
        <p:spPr bwMode="auto">
          <a:xfrm>
            <a:off x="533400" y="120015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sp>
        <p:nvSpPr>
          <p:cNvPr id="6" name="Content Placeholder 3"/>
          <p:cNvSpPr>
            <a:spLocks/>
          </p:cNvSpPr>
          <p:nvPr/>
        </p:nvSpPr>
        <p:spPr bwMode="auto">
          <a:xfrm>
            <a:off x="317060" y="2001982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600" dirty="0">
                <a:solidFill>
                  <a:srgbClr val="5C5C5C"/>
                </a:solidFill>
                <a:latin typeface="+mj-lt"/>
                <a:cs typeface="Helvetica World" pitchFamily="34" charset="0"/>
              </a:rPr>
              <a:t>Clip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600" dirty="0">
                <a:solidFill>
                  <a:srgbClr val="5C5C5C"/>
                </a:solidFill>
                <a:latin typeface="+mj-lt"/>
                <a:cs typeface="Helvetica World" pitchFamily="34" charset="0"/>
              </a:rPr>
              <a:t>Scene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600" dirty="0">
                <a:solidFill>
                  <a:srgbClr val="5C5C5C"/>
                </a:solidFill>
                <a:latin typeface="+mj-lt"/>
                <a:cs typeface="Helvetica World" pitchFamily="34" charset="0"/>
              </a:rPr>
              <a:t>Clip + Scene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600" dirty="0">
                <a:solidFill>
                  <a:srgbClr val="5C5C5C"/>
                </a:solidFill>
                <a:latin typeface="+mj-lt"/>
                <a:cs typeface="Helvetica World" pitchFamily="34" charset="0"/>
              </a:rPr>
              <a:t>Live</a:t>
            </a:r>
            <a:endParaRPr lang="zh-CN" altLang="en-US" sz="1600" dirty="0">
              <a:solidFill>
                <a:srgbClr val="5C5C5C"/>
              </a:solidFill>
              <a:latin typeface="+mj-lt"/>
              <a:cs typeface="Helvetica World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600" dirty="0">
                <a:solidFill>
                  <a:srgbClr val="5C5C5C"/>
                </a:solidFill>
                <a:latin typeface="+mj-lt"/>
                <a:cs typeface="Helvetica World" pitchFamily="34" charset="0"/>
              </a:rPr>
              <a:t>Live + Scene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600" dirty="0">
                <a:solidFill>
                  <a:srgbClr val="5C5C5C"/>
                </a:solidFill>
                <a:latin typeface="+mj-lt"/>
                <a:cs typeface="Helvetica World" pitchFamily="34" charset="0"/>
              </a:rPr>
              <a:t>Playlist</a:t>
            </a:r>
          </a:p>
        </p:txBody>
      </p:sp>
      <p:pic>
        <p:nvPicPr>
          <p:cNvPr id="15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164" y="1162050"/>
            <a:ext cx="6373091" cy="358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633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57150"/>
            <a:ext cx="8229600" cy="857250"/>
          </a:xfrm>
        </p:spPr>
        <p:txBody>
          <a:bodyPr/>
          <a:lstStyle/>
          <a:p>
            <a:r>
              <a:rPr lang="en-US" altLang="zh-CN" sz="3000" dirty="0">
                <a:solidFill>
                  <a:srgbClr val="497039"/>
                </a:solidFill>
                <a:ea typeface="宋体" charset="-122"/>
              </a:rPr>
              <a:t>Configuration Utility</a:t>
            </a:r>
            <a:endParaRPr lang="en-US" altLang="zh-CN" sz="3000" dirty="0">
              <a:solidFill>
                <a:srgbClr val="497039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4800" y="1733550"/>
            <a:ext cx="3429000" cy="2076450"/>
          </a:xfrm>
        </p:spPr>
        <p:txBody>
          <a:bodyPr/>
          <a:lstStyle/>
          <a:p>
            <a:pPr>
              <a:buClrTx/>
              <a:buFont typeface="Arial" charset="0"/>
              <a:buChar char="•"/>
              <a:defRPr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  <a:cs typeface="+mn-cs"/>
              </a:rPr>
              <a:t>Configure the external control mode</a:t>
            </a:r>
          </a:p>
          <a:p>
            <a:pPr>
              <a:buClrTx/>
              <a:buFont typeface="Arial" charset="0"/>
              <a:buChar char="•"/>
              <a:defRPr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</a:rPr>
              <a:t>Configure the input and output ports</a:t>
            </a:r>
          </a:p>
          <a:p>
            <a:pPr>
              <a:buClrTx/>
              <a:buFont typeface="Arial" charset="0"/>
              <a:buChar char="•"/>
              <a:defRPr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  <a:cs typeface="+mn-cs"/>
              </a:rPr>
              <a:t>Configure the branding related settings</a:t>
            </a:r>
          </a:p>
          <a:p>
            <a:pPr>
              <a:buClrTx/>
              <a:buFont typeface="Arial" charset="0"/>
              <a:buChar char="•"/>
              <a:defRPr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ea typeface="宋体" charset="-122"/>
                <a:cs typeface="+mn-cs"/>
              </a:rPr>
              <a:t>Enable IP Stream</a:t>
            </a:r>
          </a:p>
        </p:txBody>
      </p:sp>
      <p:pic>
        <p:nvPicPr>
          <p:cNvPr id="65540" name="Picture 6" descr="configurationutili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975" y="1295400"/>
            <a:ext cx="5029200" cy="2938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6561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Highlights </a:t>
            </a:r>
          </a:p>
        </p:txBody>
      </p:sp>
      <p:sp>
        <p:nvSpPr>
          <p:cNvPr id="66563" name="Rectangle 6"/>
          <p:cNvSpPr>
            <a:spLocks/>
          </p:cNvSpPr>
          <p:nvPr/>
        </p:nvSpPr>
        <p:spPr bwMode="auto">
          <a:xfrm>
            <a:off x="533400" y="165735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Maximum 4 play-to-air level branding channels </a:t>
            </a:r>
            <a:b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</a:b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in a 3RU box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Rich branding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capabilities, 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live data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connectivity, DVE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Provides various interfaces and protocols, including branding control protocol for external automation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Supports video routing from any input to any output port; or from one input to any/all output ports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Switches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between live feeds and playlist programs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5562600" y="310515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zh-CN" b="1" dirty="0">
                <a:solidFill>
                  <a:schemeClr val="accent1"/>
                </a:solidFill>
                <a:latin typeface="Calibri" pitchFamily="34" charset="0"/>
              </a:rPr>
              <a:t>I</a:t>
            </a:r>
            <a:r>
              <a:rPr lang="en-US" altLang="zh-CN" b="1" dirty="0" smtClean="0">
                <a:solidFill>
                  <a:schemeClr val="accent1"/>
                </a:solidFill>
                <a:latin typeface="Calibri" pitchFamily="34" charset="0"/>
              </a:rPr>
              <a:t>ntegrated Broadcast-quality Server</a:t>
            </a:r>
            <a:r>
              <a:rPr lang="en-US" altLang="zh-CN" b="1" dirty="0">
                <a:solidFill>
                  <a:schemeClr val="accent1"/>
                </a:solidFill>
                <a:latin typeface="Calibri" pitchFamily="34" charset="0"/>
              </a:rPr>
              <a:t>, with </a:t>
            </a:r>
            <a:r>
              <a:rPr lang="en-US" altLang="zh-CN" b="1" dirty="0" smtClean="0">
                <a:solidFill>
                  <a:schemeClr val="accent1"/>
                </a:solidFill>
                <a:latin typeface="Calibri" pitchFamily="34" charset="0"/>
              </a:rPr>
              <a:t>Advanced </a:t>
            </a:r>
            <a:r>
              <a:rPr lang="en-US" altLang="zh-CN" b="1" dirty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altLang="zh-CN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altLang="zh-CN" b="1" dirty="0" smtClean="0">
                <a:solidFill>
                  <a:schemeClr val="accent1"/>
                </a:solidFill>
                <a:latin typeface="Calibri" pitchFamily="34" charset="0"/>
              </a:rPr>
              <a:t>Real-Time Graphics and DVE</a:t>
            </a:r>
            <a:endParaRPr lang="en-US" altLang="zh-CN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6565" name="Picture 49" descr="MSV-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81150"/>
            <a:ext cx="2743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Integrated Marketing Communications\Design\Photos\shutterstock_635393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162068"/>
            <a:ext cx="3432429" cy="13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Y:\Integrated Marketing Communications\Design\Photos\shutterstock_5243258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5165" y="2162068"/>
            <a:ext cx="2678835" cy="13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0" y="2162068"/>
            <a:ext cx="9144000" cy="135998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 descr="C:\Users\ffronda\Desktop\BC Products PPTs\parts\um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542" y="2162068"/>
            <a:ext cx="3503676" cy="13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Title 4"/>
          <p:cNvSpPr>
            <a:spLocks noGrp="1"/>
          </p:cNvSpPr>
          <p:nvPr>
            <p:ph type="title" idx="4294967295"/>
          </p:nvPr>
        </p:nvSpPr>
        <p:spPr>
          <a:xfrm>
            <a:off x="2895600" y="2419350"/>
            <a:ext cx="3276600" cy="857250"/>
          </a:xfrm>
        </p:spPr>
        <p:txBody>
          <a:bodyPr/>
          <a:lstStyle/>
          <a:p>
            <a:pPr algn="ctr" eaLnBrk="1" hangingPunct="1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ea typeface="宋体" charset="-122"/>
              </a:rPr>
              <a:t>Thank you!</a:t>
            </a:r>
            <a:endParaRPr lang="en-US" altLang="zh-CN" dirty="0" smtClean="0">
              <a:solidFill>
                <a:srgbClr val="497039"/>
              </a:solidFill>
              <a:ea typeface="宋体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FB99F344-6714-45F5-A77D-8EEE007B65BB}"/>
              </a:ext>
            </a:extLst>
          </p:cNvPr>
          <p:cNvGrpSpPr/>
          <p:nvPr/>
        </p:nvGrpSpPr>
        <p:grpSpPr>
          <a:xfrm rot="753091">
            <a:off x="2891803" y="912747"/>
            <a:ext cx="3360395" cy="3593393"/>
            <a:chOff x="2533127" y="-86474"/>
            <a:chExt cx="6560680" cy="7015572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34A2780D-8512-46C2-95F1-A54827069CE3}"/>
                </a:ext>
              </a:extLst>
            </p:cNvPr>
            <p:cNvGrpSpPr/>
            <p:nvPr/>
          </p:nvGrpSpPr>
          <p:grpSpPr>
            <a:xfrm rot="19199770">
              <a:off x="2533127" y="-86474"/>
              <a:ext cx="6560680" cy="7015572"/>
              <a:chOff x="3673475" y="903288"/>
              <a:chExt cx="4716463" cy="5043487"/>
            </a:xfrm>
            <a:solidFill>
              <a:srgbClr val="5FDCB1"/>
            </a:solidFill>
          </p:grpSpPr>
          <p:sp>
            <p:nvSpPr>
              <p:cNvPr id="13" name="Freeform 6">
                <a:extLst>
                  <a:ext uri="{FF2B5EF4-FFF2-40B4-BE49-F238E27FC236}">
                    <a16:creationId xmlns="" xmlns:a16="http://schemas.microsoft.com/office/drawing/2014/main" id="{4C719050-E6DC-4537-81BC-A8F3980C0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1455738"/>
                <a:ext cx="3479800" cy="3140075"/>
              </a:xfrm>
              <a:custGeom>
                <a:avLst/>
                <a:gdLst>
                  <a:gd name="T0" fmla="*/ 0 w 820"/>
                  <a:gd name="T1" fmla="*/ 200 h 740"/>
                  <a:gd name="T2" fmla="*/ 1 w 820"/>
                  <a:gd name="T3" fmla="*/ 195 h 740"/>
                  <a:gd name="T4" fmla="*/ 193 w 820"/>
                  <a:gd name="T5" fmla="*/ 45 h 740"/>
                  <a:gd name="T6" fmla="*/ 443 w 820"/>
                  <a:gd name="T7" fmla="*/ 19 h 740"/>
                  <a:gd name="T8" fmla="*/ 728 w 820"/>
                  <a:gd name="T9" fmla="*/ 205 h 740"/>
                  <a:gd name="T10" fmla="*/ 799 w 820"/>
                  <a:gd name="T11" fmla="*/ 538 h 740"/>
                  <a:gd name="T12" fmla="*/ 706 w 820"/>
                  <a:gd name="T13" fmla="*/ 737 h 740"/>
                  <a:gd name="T14" fmla="*/ 698 w 820"/>
                  <a:gd name="T15" fmla="*/ 738 h 740"/>
                  <a:gd name="T16" fmla="*/ 697 w 820"/>
                  <a:gd name="T17" fmla="*/ 730 h 740"/>
                  <a:gd name="T18" fmla="*/ 787 w 820"/>
                  <a:gd name="T19" fmla="*/ 536 h 740"/>
                  <a:gd name="T20" fmla="*/ 718 w 820"/>
                  <a:gd name="T21" fmla="*/ 212 h 740"/>
                  <a:gd name="T22" fmla="*/ 441 w 820"/>
                  <a:gd name="T23" fmla="*/ 31 h 740"/>
                  <a:gd name="T24" fmla="*/ 11 w 820"/>
                  <a:gd name="T25" fmla="*/ 202 h 740"/>
                  <a:gd name="T26" fmla="*/ 2 w 820"/>
                  <a:gd name="T27" fmla="*/ 204 h 740"/>
                  <a:gd name="T28" fmla="*/ 0 w 820"/>
                  <a:gd name="T29" fmla="*/ 20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0" h="740">
                    <a:moveTo>
                      <a:pt x="0" y="200"/>
                    </a:moveTo>
                    <a:cubicBezTo>
                      <a:pt x="0" y="199"/>
                      <a:pt x="0" y="197"/>
                      <a:pt x="1" y="195"/>
                    </a:cubicBezTo>
                    <a:cubicBezTo>
                      <a:pt x="50" y="128"/>
                      <a:pt x="116" y="76"/>
                      <a:pt x="193" y="45"/>
                    </a:cubicBezTo>
                    <a:cubicBezTo>
                      <a:pt x="272" y="12"/>
                      <a:pt x="359" y="3"/>
                      <a:pt x="443" y="19"/>
                    </a:cubicBezTo>
                    <a:cubicBezTo>
                      <a:pt x="560" y="41"/>
                      <a:pt x="661" y="107"/>
                      <a:pt x="728" y="205"/>
                    </a:cubicBezTo>
                    <a:cubicBezTo>
                      <a:pt x="795" y="303"/>
                      <a:pt x="820" y="421"/>
                      <a:pt x="799" y="538"/>
                    </a:cubicBezTo>
                    <a:cubicBezTo>
                      <a:pt x="785" y="611"/>
                      <a:pt x="753" y="680"/>
                      <a:pt x="706" y="737"/>
                    </a:cubicBezTo>
                    <a:cubicBezTo>
                      <a:pt x="704" y="740"/>
                      <a:pt x="700" y="740"/>
                      <a:pt x="698" y="738"/>
                    </a:cubicBezTo>
                    <a:cubicBezTo>
                      <a:pt x="695" y="736"/>
                      <a:pt x="695" y="732"/>
                      <a:pt x="697" y="730"/>
                    </a:cubicBezTo>
                    <a:cubicBezTo>
                      <a:pt x="742" y="674"/>
                      <a:pt x="773" y="607"/>
                      <a:pt x="787" y="536"/>
                    </a:cubicBezTo>
                    <a:cubicBezTo>
                      <a:pt x="808" y="422"/>
                      <a:pt x="784" y="307"/>
                      <a:pt x="718" y="212"/>
                    </a:cubicBezTo>
                    <a:cubicBezTo>
                      <a:pt x="653" y="117"/>
                      <a:pt x="555" y="52"/>
                      <a:pt x="441" y="31"/>
                    </a:cubicBezTo>
                    <a:cubicBezTo>
                      <a:pt x="277" y="0"/>
                      <a:pt x="109" y="68"/>
                      <a:pt x="11" y="202"/>
                    </a:cubicBezTo>
                    <a:cubicBezTo>
                      <a:pt x="9" y="205"/>
                      <a:pt x="5" y="206"/>
                      <a:pt x="2" y="204"/>
                    </a:cubicBezTo>
                    <a:cubicBezTo>
                      <a:pt x="1" y="203"/>
                      <a:pt x="0" y="202"/>
                      <a:pt x="0" y="20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="" xmlns:a16="http://schemas.microsoft.com/office/drawing/2014/main" id="{AD733EFE-0B22-462D-956C-37E87CE9E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63" y="903288"/>
                <a:ext cx="4092575" cy="2058988"/>
              </a:xfrm>
              <a:custGeom>
                <a:avLst/>
                <a:gdLst>
                  <a:gd name="T0" fmla="*/ 0 w 964"/>
                  <a:gd name="T1" fmla="*/ 240 h 485"/>
                  <a:gd name="T2" fmla="*/ 2 w 964"/>
                  <a:gd name="T3" fmla="*/ 235 h 485"/>
                  <a:gd name="T4" fmla="*/ 528 w 964"/>
                  <a:gd name="T5" fmla="*/ 37 h 485"/>
                  <a:gd name="T6" fmla="*/ 817 w 964"/>
                  <a:gd name="T7" fmla="*/ 192 h 485"/>
                  <a:gd name="T8" fmla="*/ 963 w 964"/>
                  <a:gd name="T9" fmla="*/ 477 h 485"/>
                  <a:gd name="T10" fmla="*/ 958 w 964"/>
                  <a:gd name="T11" fmla="*/ 484 h 485"/>
                  <a:gd name="T12" fmla="*/ 951 w 964"/>
                  <a:gd name="T13" fmla="*/ 480 h 485"/>
                  <a:gd name="T14" fmla="*/ 526 w 964"/>
                  <a:gd name="T15" fmla="*/ 49 h 485"/>
                  <a:gd name="T16" fmla="*/ 11 w 964"/>
                  <a:gd name="T17" fmla="*/ 243 h 485"/>
                  <a:gd name="T18" fmla="*/ 3 w 964"/>
                  <a:gd name="T19" fmla="*/ 244 h 485"/>
                  <a:gd name="T20" fmla="*/ 0 w 964"/>
                  <a:gd name="T21" fmla="*/ 24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485">
                    <a:moveTo>
                      <a:pt x="0" y="240"/>
                    </a:moveTo>
                    <a:cubicBezTo>
                      <a:pt x="0" y="239"/>
                      <a:pt x="0" y="237"/>
                      <a:pt x="2" y="235"/>
                    </a:cubicBezTo>
                    <a:cubicBezTo>
                      <a:pt x="127" y="76"/>
                      <a:pt x="329" y="0"/>
                      <a:pt x="528" y="37"/>
                    </a:cubicBezTo>
                    <a:cubicBezTo>
                      <a:pt x="639" y="58"/>
                      <a:pt x="739" y="112"/>
                      <a:pt x="817" y="192"/>
                    </a:cubicBezTo>
                    <a:cubicBezTo>
                      <a:pt x="894" y="271"/>
                      <a:pt x="944" y="370"/>
                      <a:pt x="963" y="477"/>
                    </a:cubicBezTo>
                    <a:cubicBezTo>
                      <a:pt x="964" y="481"/>
                      <a:pt x="961" y="484"/>
                      <a:pt x="958" y="484"/>
                    </a:cubicBezTo>
                    <a:cubicBezTo>
                      <a:pt x="955" y="485"/>
                      <a:pt x="952" y="483"/>
                      <a:pt x="951" y="480"/>
                    </a:cubicBezTo>
                    <a:cubicBezTo>
                      <a:pt x="913" y="263"/>
                      <a:pt x="743" y="90"/>
                      <a:pt x="526" y="49"/>
                    </a:cubicBezTo>
                    <a:cubicBezTo>
                      <a:pt x="331" y="12"/>
                      <a:pt x="134" y="87"/>
                      <a:pt x="11" y="243"/>
                    </a:cubicBezTo>
                    <a:cubicBezTo>
                      <a:pt x="9" y="245"/>
                      <a:pt x="5" y="246"/>
                      <a:pt x="3" y="244"/>
                    </a:cubicBezTo>
                    <a:cubicBezTo>
                      <a:pt x="1" y="243"/>
                      <a:pt x="1" y="242"/>
                      <a:pt x="0" y="2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="" xmlns:a16="http://schemas.microsoft.com/office/drawing/2014/main" id="{FB001C11-8E2C-4C5F-BFD3-5628F63F5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475" y="2944813"/>
                <a:ext cx="4708525" cy="2946400"/>
              </a:xfrm>
              <a:custGeom>
                <a:avLst/>
                <a:gdLst>
                  <a:gd name="T0" fmla="*/ 44 w 1109"/>
                  <a:gd name="T1" fmla="*/ 216 h 694"/>
                  <a:gd name="T2" fmla="*/ 42 w 1109"/>
                  <a:gd name="T3" fmla="*/ 6 h 694"/>
                  <a:gd name="T4" fmla="*/ 49 w 1109"/>
                  <a:gd name="T5" fmla="*/ 1 h 694"/>
                  <a:gd name="T6" fmla="*/ 54 w 1109"/>
                  <a:gd name="T7" fmla="*/ 8 h 694"/>
                  <a:gd name="T8" fmla="*/ 478 w 1109"/>
                  <a:gd name="T9" fmla="*/ 627 h 694"/>
                  <a:gd name="T10" fmla="*/ 1097 w 1109"/>
                  <a:gd name="T11" fmla="*/ 203 h 694"/>
                  <a:gd name="T12" fmla="*/ 1104 w 1109"/>
                  <a:gd name="T13" fmla="*/ 198 h 694"/>
                  <a:gd name="T14" fmla="*/ 1109 w 1109"/>
                  <a:gd name="T15" fmla="*/ 205 h 694"/>
                  <a:gd name="T16" fmla="*/ 476 w 1109"/>
                  <a:gd name="T17" fmla="*/ 639 h 694"/>
                  <a:gd name="T18" fmla="*/ 44 w 1109"/>
                  <a:gd name="T19" fmla="*/ 216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9" h="694">
                    <a:moveTo>
                      <a:pt x="44" y="216"/>
                    </a:moveTo>
                    <a:cubicBezTo>
                      <a:pt x="30" y="148"/>
                      <a:pt x="29" y="77"/>
                      <a:pt x="42" y="6"/>
                    </a:cubicBezTo>
                    <a:cubicBezTo>
                      <a:pt x="43" y="2"/>
                      <a:pt x="46" y="0"/>
                      <a:pt x="49" y="1"/>
                    </a:cubicBezTo>
                    <a:cubicBezTo>
                      <a:pt x="52" y="1"/>
                      <a:pt x="55" y="4"/>
                      <a:pt x="54" y="8"/>
                    </a:cubicBezTo>
                    <a:cubicBezTo>
                      <a:pt x="0" y="295"/>
                      <a:pt x="190" y="573"/>
                      <a:pt x="478" y="627"/>
                    </a:cubicBezTo>
                    <a:cubicBezTo>
                      <a:pt x="765" y="681"/>
                      <a:pt x="1043" y="491"/>
                      <a:pt x="1097" y="203"/>
                    </a:cubicBezTo>
                    <a:cubicBezTo>
                      <a:pt x="1097" y="200"/>
                      <a:pt x="1101" y="198"/>
                      <a:pt x="1104" y="198"/>
                    </a:cubicBezTo>
                    <a:cubicBezTo>
                      <a:pt x="1107" y="199"/>
                      <a:pt x="1109" y="202"/>
                      <a:pt x="1109" y="205"/>
                    </a:cubicBezTo>
                    <a:cubicBezTo>
                      <a:pt x="1054" y="499"/>
                      <a:pt x="770" y="694"/>
                      <a:pt x="476" y="639"/>
                    </a:cubicBezTo>
                    <a:cubicBezTo>
                      <a:pt x="253" y="597"/>
                      <a:pt x="88" y="424"/>
                      <a:pt x="44" y="21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="" xmlns:a16="http://schemas.microsoft.com/office/drawing/2014/main" id="{2E7D380E-E9AA-4F83-8612-9BEEAEC88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888" y="1323975"/>
                <a:ext cx="3671888" cy="1782763"/>
              </a:xfrm>
              <a:custGeom>
                <a:avLst/>
                <a:gdLst>
                  <a:gd name="T0" fmla="*/ 2 w 865"/>
                  <a:gd name="T1" fmla="*/ 238 h 420"/>
                  <a:gd name="T2" fmla="*/ 9 w 865"/>
                  <a:gd name="T3" fmla="*/ 206 h 420"/>
                  <a:gd name="T4" fmla="*/ 216 w 865"/>
                  <a:gd name="T5" fmla="*/ 44 h 420"/>
                  <a:gd name="T6" fmla="*/ 484 w 865"/>
                  <a:gd name="T7" fmla="*/ 17 h 420"/>
                  <a:gd name="T8" fmla="*/ 725 w 865"/>
                  <a:gd name="T9" fmla="*/ 140 h 420"/>
                  <a:gd name="T10" fmla="*/ 860 w 865"/>
                  <a:gd name="T11" fmla="*/ 366 h 420"/>
                  <a:gd name="T12" fmla="*/ 831 w 865"/>
                  <a:gd name="T13" fmla="*/ 415 h 420"/>
                  <a:gd name="T14" fmla="*/ 782 w 865"/>
                  <a:gd name="T15" fmla="*/ 386 h 420"/>
                  <a:gd name="T16" fmla="*/ 470 w 865"/>
                  <a:gd name="T17" fmla="*/ 95 h 420"/>
                  <a:gd name="T18" fmla="*/ 73 w 865"/>
                  <a:gd name="T19" fmla="*/ 253 h 420"/>
                  <a:gd name="T20" fmla="*/ 18 w 865"/>
                  <a:gd name="T21" fmla="*/ 262 h 420"/>
                  <a:gd name="T22" fmla="*/ 2 w 865"/>
                  <a:gd name="T23" fmla="*/ 23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5" h="420">
                    <a:moveTo>
                      <a:pt x="2" y="238"/>
                    </a:moveTo>
                    <a:cubicBezTo>
                      <a:pt x="0" y="227"/>
                      <a:pt x="2" y="216"/>
                      <a:pt x="9" y="206"/>
                    </a:cubicBezTo>
                    <a:cubicBezTo>
                      <a:pt x="61" y="134"/>
                      <a:pt x="133" y="78"/>
                      <a:pt x="216" y="44"/>
                    </a:cubicBezTo>
                    <a:cubicBezTo>
                      <a:pt x="301" y="9"/>
                      <a:pt x="394" y="0"/>
                      <a:pt x="484" y="17"/>
                    </a:cubicBezTo>
                    <a:cubicBezTo>
                      <a:pt x="575" y="34"/>
                      <a:pt x="659" y="76"/>
                      <a:pt x="725" y="140"/>
                    </a:cubicBezTo>
                    <a:cubicBezTo>
                      <a:pt x="790" y="201"/>
                      <a:pt x="837" y="279"/>
                      <a:pt x="860" y="366"/>
                    </a:cubicBezTo>
                    <a:cubicBezTo>
                      <a:pt x="865" y="387"/>
                      <a:pt x="852" y="409"/>
                      <a:pt x="831" y="415"/>
                    </a:cubicBezTo>
                    <a:cubicBezTo>
                      <a:pt x="810" y="420"/>
                      <a:pt x="788" y="408"/>
                      <a:pt x="782" y="386"/>
                    </a:cubicBezTo>
                    <a:cubicBezTo>
                      <a:pt x="743" y="238"/>
                      <a:pt x="620" y="124"/>
                      <a:pt x="470" y="95"/>
                    </a:cubicBezTo>
                    <a:cubicBezTo>
                      <a:pt x="319" y="67"/>
                      <a:pt x="163" y="129"/>
                      <a:pt x="73" y="253"/>
                    </a:cubicBezTo>
                    <a:cubicBezTo>
                      <a:pt x="60" y="271"/>
                      <a:pt x="35" y="275"/>
                      <a:pt x="18" y="262"/>
                    </a:cubicBezTo>
                    <a:cubicBezTo>
                      <a:pt x="9" y="256"/>
                      <a:pt x="4" y="248"/>
                      <a:pt x="2" y="23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="" xmlns:a16="http://schemas.microsoft.com/office/drawing/2014/main" id="{E34536F9-4523-4A0E-BDDA-57906323D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8" y="4664076"/>
                <a:ext cx="3816351" cy="1282699"/>
              </a:xfrm>
              <a:custGeom>
                <a:avLst/>
                <a:gdLst>
                  <a:gd name="T0" fmla="*/ 3 w 899"/>
                  <a:gd name="T1" fmla="*/ 53 h 302"/>
                  <a:gd name="T2" fmla="*/ 17 w 899"/>
                  <a:gd name="T3" fmla="*/ 15 h 302"/>
                  <a:gd name="T4" fmla="*/ 73 w 899"/>
                  <a:gd name="T5" fmla="*/ 20 h 302"/>
                  <a:gd name="T6" fmla="*/ 256 w 899"/>
                  <a:gd name="T7" fmla="*/ 156 h 302"/>
                  <a:gd name="T8" fmla="*/ 362 w 899"/>
                  <a:gd name="T9" fmla="*/ 188 h 302"/>
                  <a:gd name="T10" fmla="*/ 806 w 899"/>
                  <a:gd name="T11" fmla="*/ 50 h 302"/>
                  <a:gd name="T12" fmla="*/ 825 w 899"/>
                  <a:gd name="T13" fmla="*/ 30 h 302"/>
                  <a:gd name="T14" fmla="*/ 881 w 899"/>
                  <a:gd name="T15" fmla="*/ 27 h 302"/>
                  <a:gd name="T16" fmla="*/ 885 w 899"/>
                  <a:gd name="T17" fmla="*/ 83 h 302"/>
                  <a:gd name="T18" fmla="*/ 862 w 899"/>
                  <a:gd name="T19" fmla="*/ 107 h 302"/>
                  <a:gd name="T20" fmla="*/ 347 w 899"/>
                  <a:gd name="T21" fmla="*/ 267 h 302"/>
                  <a:gd name="T22" fmla="*/ 224 w 899"/>
                  <a:gd name="T23" fmla="*/ 229 h 302"/>
                  <a:gd name="T24" fmla="*/ 12 w 899"/>
                  <a:gd name="T25" fmla="*/ 71 h 302"/>
                  <a:gd name="T26" fmla="*/ 3 w 899"/>
                  <a:gd name="T27" fmla="*/ 5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9" h="302">
                    <a:moveTo>
                      <a:pt x="3" y="53"/>
                    </a:moveTo>
                    <a:cubicBezTo>
                      <a:pt x="0" y="39"/>
                      <a:pt x="5" y="24"/>
                      <a:pt x="17" y="15"/>
                    </a:cubicBezTo>
                    <a:cubicBezTo>
                      <a:pt x="34" y="0"/>
                      <a:pt x="59" y="3"/>
                      <a:pt x="73" y="20"/>
                    </a:cubicBezTo>
                    <a:cubicBezTo>
                      <a:pt x="122" y="78"/>
                      <a:pt x="185" y="126"/>
                      <a:pt x="256" y="156"/>
                    </a:cubicBezTo>
                    <a:cubicBezTo>
                      <a:pt x="289" y="171"/>
                      <a:pt x="325" y="182"/>
                      <a:pt x="362" y="188"/>
                    </a:cubicBezTo>
                    <a:cubicBezTo>
                      <a:pt x="524" y="219"/>
                      <a:pt x="690" y="167"/>
                      <a:pt x="806" y="50"/>
                    </a:cubicBezTo>
                    <a:cubicBezTo>
                      <a:pt x="812" y="44"/>
                      <a:pt x="819" y="37"/>
                      <a:pt x="825" y="30"/>
                    </a:cubicBezTo>
                    <a:cubicBezTo>
                      <a:pt x="839" y="13"/>
                      <a:pt x="865" y="12"/>
                      <a:pt x="881" y="27"/>
                    </a:cubicBezTo>
                    <a:cubicBezTo>
                      <a:pt x="898" y="41"/>
                      <a:pt x="899" y="67"/>
                      <a:pt x="885" y="83"/>
                    </a:cubicBezTo>
                    <a:cubicBezTo>
                      <a:pt x="877" y="91"/>
                      <a:pt x="870" y="99"/>
                      <a:pt x="862" y="107"/>
                    </a:cubicBezTo>
                    <a:cubicBezTo>
                      <a:pt x="728" y="242"/>
                      <a:pt x="535" y="302"/>
                      <a:pt x="347" y="267"/>
                    </a:cubicBezTo>
                    <a:cubicBezTo>
                      <a:pt x="305" y="259"/>
                      <a:pt x="263" y="246"/>
                      <a:pt x="224" y="229"/>
                    </a:cubicBezTo>
                    <a:cubicBezTo>
                      <a:pt x="142" y="194"/>
                      <a:pt x="69" y="139"/>
                      <a:pt x="12" y="71"/>
                    </a:cubicBezTo>
                    <a:cubicBezTo>
                      <a:pt x="7" y="66"/>
                      <a:pt x="5" y="60"/>
                      <a:pt x="3" y="5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A6335406-BBB2-4F58-ACEF-F9647D15A640}"/>
                </a:ext>
              </a:extLst>
            </p:cNvPr>
            <p:cNvSpPr/>
            <p:nvPr/>
          </p:nvSpPr>
          <p:spPr>
            <a:xfrm>
              <a:off x="5098372" y="6200461"/>
              <a:ext cx="461644" cy="461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9AD1887B-81D9-40E1-B4A4-F72D11DBE9A9}"/>
                </a:ext>
              </a:extLst>
            </p:cNvPr>
            <p:cNvSpPr/>
            <p:nvPr/>
          </p:nvSpPr>
          <p:spPr>
            <a:xfrm>
              <a:off x="7133150" y="978531"/>
              <a:ext cx="461644" cy="461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2438400" y="1"/>
            <a:ext cx="6705600" cy="8148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3009" name="Title 3"/>
          <p:cNvSpPr>
            <a:spLocks noGrp="1"/>
          </p:cNvSpPr>
          <p:nvPr>
            <p:ph type="title" idx="4294967295"/>
          </p:nvPr>
        </p:nvSpPr>
        <p:spPr>
          <a:xfrm>
            <a:off x="3227747" y="101047"/>
            <a:ext cx="54102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400" b="1" kern="1200" dirty="0" err="1">
                <a:solidFill>
                  <a:srgbClr val="497039"/>
                </a:solidFill>
                <a:latin typeface="Helvetica World" pitchFamily="34" charset="0"/>
                <a:ea typeface="宋体" charset="-122"/>
                <a:cs typeface="Helvetica World" pitchFamily="34" charset="0"/>
              </a:rPr>
              <a:t>MediaServer</a:t>
            </a:r>
            <a:r>
              <a:rPr lang="en-US" altLang="zh-CN" sz="3400" b="1" kern="1200" dirty="0">
                <a:solidFill>
                  <a:srgbClr val="497039"/>
                </a:solidFill>
                <a:latin typeface="Helvetica World" pitchFamily="34" charset="0"/>
                <a:ea typeface="宋体" charset="-122"/>
                <a:cs typeface="Helvetica World" pitchFamily="34" charset="0"/>
              </a:rPr>
              <a:t> G Series</a:t>
            </a:r>
          </a:p>
        </p:txBody>
      </p:sp>
      <p:sp>
        <p:nvSpPr>
          <p:cNvPr id="28677" name="Oval 42"/>
          <p:cNvSpPr>
            <a:spLocks noChangeArrowheads="1"/>
          </p:cNvSpPr>
          <p:nvPr/>
        </p:nvSpPr>
        <p:spPr bwMode="auto">
          <a:xfrm>
            <a:off x="4366260" y="1085850"/>
            <a:ext cx="2909888" cy="2882900"/>
          </a:xfrm>
          <a:prstGeom prst="ellipse">
            <a:avLst/>
          </a:prstGeom>
          <a:noFill/>
          <a:ln w="63500" algn="ctr">
            <a:solidFill>
              <a:srgbClr val="94C0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" name="Oval 42"/>
          <p:cNvSpPr>
            <a:spLocks noChangeAspect="1" noChangeArrowheads="1"/>
          </p:cNvSpPr>
          <p:nvPr/>
        </p:nvSpPr>
        <p:spPr bwMode="auto">
          <a:xfrm>
            <a:off x="4213860" y="933450"/>
            <a:ext cx="3198813" cy="3168650"/>
          </a:xfrm>
          <a:prstGeom prst="ellipse">
            <a:avLst/>
          </a:prstGeom>
          <a:noFill/>
          <a:ln w="63500" algn="ctr">
            <a:solidFill>
              <a:srgbClr val="94C0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pic>
        <p:nvPicPr>
          <p:cNvPr id="43012" name="Picture 49" descr="MSV-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460" y="2000250"/>
            <a:ext cx="2743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45"/>
          <p:cNvSpPr txBox="1">
            <a:spLocks noChangeArrowheads="1"/>
          </p:cNvSpPr>
          <p:nvPr/>
        </p:nvSpPr>
        <p:spPr bwMode="auto">
          <a:xfrm>
            <a:off x="4366260" y="4181475"/>
            <a:ext cx="3048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5C5C5C"/>
                </a:solidFill>
                <a:latin typeface="Calibri" pitchFamily="34" charset="0"/>
              </a:rPr>
              <a:t>Channel in a box perfect for branding and playout</a:t>
            </a:r>
          </a:p>
        </p:txBody>
      </p:sp>
      <p:pic>
        <p:nvPicPr>
          <p:cNvPr id="14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0" y="0"/>
            <a:ext cx="1466850" cy="8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8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-2905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07949"/>
            <a:ext cx="8229600" cy="765175"/>
          </a:xfrm>
        </p:spPr>
        <p:txBody>
          <a:bodyPr/>
          <a:lstStyle/>
          <a:p>
            <a:pPr algn="l" eaLnBrk="1" hangingPunct="1"/>
            <a:r>
              <a:rPr lang="en-US" altLang="zh-CN" sz="3000" b="1" dirty="0" smtClean="0">
                <a:solidFill>
                  <a:srgbClr val="497039"/>
                </a:solidFill>
                <a:latin typeface="Helvetica World" pitchFamily="34" charset="0"/>
              </a:rPr>
              <a:t>MSV-G Models</a:t>
            </a:r>
          </a:p>
        </p:txBody>
      </p:sp>
      <p:graphicFrame>
        <p:nvGraphicFramePr>
          <p:cNvPr id="450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66077"/>
              </p:ext>
            </p:extLst>
          </p:nvPr>
        </p:nvGraphicFramePr>
        <p:xfrm>
          <a:off x="381000" y="1383348"/>
          <a:ext cx="8382000" cy="2788602"/>
        </p:xfrm>
        <a:graphic>
          <a:graphicData uri="http://schemas.openxmlformats.org/drawingml/2006/table">
            <a:tbl>
              <a:tblPr/>
              <a:tblGrid>
                <a:gridCol w="1676400"/>
                <a:gridCol w="2895600"/>
                <a:gridCol w="3810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97039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MODEL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97039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INPUT/OUTPUT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97039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/>
                      </a:r>
                      <a:b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97039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</a:b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97039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 (input is only for live bypass, no encoders)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97039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STORAGE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MSV-G422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2-input-2-output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No embedded storage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8 x 1TB/2TB/4TB/8TB HDD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8 x 240GB/480GB/960GB/1.92TB/3.84TB SSD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16 x 1TB/2TB/4TB/8TB HDD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16 x 240GB/480GB/960GB/1.92TB/3.84TB SSD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MSV-G844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4-input-4-output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MSV-G4K11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Helvetica World" pitchFamily="34" charset="0"/>
                        </a:rPr>
                        <a:t>1-input-1-output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Helvetica Wor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88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30722" name="Rectangle 44"/>
          <p:cNvSpPr>
            <a:spLocks noChangeArrowheads="1"/>
          </p:cNvSpPr>
          <p:nvPr/>
        </p:nvSpPr>
        <p:spPr bwMode="auto">
          <a:xfrm>
            <a:off x="1447800" y="1200150"/>
            <a:ext cx="5943600" cy="3733800"/>
          </a:xfrm>
          <a:prstGeom prst="rect">
            <a:avLst/>
          </a:prstGeom>
          <a:noFill/>
          <a:ln w="63500" algn="ctr">
            <a:solidFill>
              <a:srgbClr val="94C0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30723" name="Text Box 35"/>
          <p:cNvSpPr txBox="1">
            <a:spLocks noChangeArrowheads="1"/>
          </p:cNvSpPr>
          <p:nvPr/>
        </p:nvSpPr>
        <p:spPr bwMode="auto">
          <a:xfrm>
            <a:off x="685800" y="1333500"/>
            <a:ext cx="5486400" cy="34655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3RU server chassis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flash SSD boot service disk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Redundant, hot-swappable power supplies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RAID6 protection of different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HDD/SSD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storage options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No internal storage – use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UML N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as storage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With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eight or sixteen 1TB/2TB/4TB/8TB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HDD or </a:t>
            </a:r>
            <a:r>
              <a:rPr lang="en-US" altLang="zh-CN" sz="1600" smtClean="0">
                <a:solidFill>
                  <a:srgbClr val="5C5C5C"/>
                </a:solidFill>
                <a:latin typeface="Calibri" pitchFamily="34" charset="0"/>
              </a:rPr>
              <a:t>240GB/480GB/960GB/1.92TB/3.84TB SSD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</a:endParaRPr>
          </a:p>
          <a:p>
            <a:pPr marL="363538" indent="-363538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High performance GPU graphic rendering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4GB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GDDR5 GPU memory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128-bit memory interface,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80GB/s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bandwidth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CUDA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Cores: 640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</a:endParaRPr>
          </a:p>
        </p:txBody>
      </p:sp>
      <p:pic>
        <p:nvPicPr>
          <p:cNvPr id="46083" name="Picture 49" descr="MSV-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266950"/>
            <a:ext cx="2895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itle 1"/>
          <p:cNvSpPr>
            <a:spLocks/>
          </p:cNvSpPr>
          <p:nvPr/>
        </p:nvSpPr>
        <p:spPr bwMode="auto">
          <a:xfrm>
            <a:off x="914400" y="381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1" dirty="0">
                <a:solidFill>
                  <a:srgbClr val="497039"/>
                </a:solidFill>
                <a:cs typeface="Helvetica World" pitchFamily="34" charset="0"/>
              </a:rPr>
              <a:t>Broadcast-quality Channel-in-box Server</a:t>
            </a:r>
          </a:p>
        </p:txBody>
      </p:sp>
      <p:pic>
        <p:nvPicPr>
          <p:cNvPr id="10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7105" name="Title 1"/>
          <p:cNvSpPr>
            <a:spLocks/>
          </p:cNvSpPr>
          <p:nvPr/>
        </p:nvSpPr>
        <p:spPr bwMode="auto">
          <a:xfrm>
            <a:off x="914400" y="381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1" dirty="0">
                <a:solidFill>
                  <a:srgbClr val="497039"/>
                </a:solidFill>
                <a:latin typeface="Helvetica World" pitchFamily="34" charset="0"/>
                <a:cs typeface="Helvetica World" pitchFamily="34" charset="0"/>
              </a:rPr>
              <a:t>File Format Supported</a:t>
            </a:r>
          </a:p>
        </p:txBody>
      </p:sp>
      <p:sp>
        <p:nvSpPr>
          <p:cNvPr id="30722" name="Rectangle 44"/>
          <p:cNvSpPr>
            <a:spLocks noChangeArrowheads="1"/>
          </p:cNvSpPr>
          <p:nvPr/>
        </p:nvSpPr>
        <p:spPr bwMode="auto">
          <a:xfrm>
            <a:off x="1600200" y="1581150"/>
            <a:ext cx="2133600" cy="1371600"/>
          </a:xfrm>
          <a:prstGeom prst="rect">
            <a:avLst/>
          </a:prstGeom>
          <a:solidFill>
            <a:schemeClr val="bg1"/>
          </a:solidFill>
          <a:ln w="63500" algn="ctr">
            <a:solidFill>
              <a:srgbClr val="94C0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30723" name="Text Box 35"/>
          <p:cNvSpPr txBox="1">
            <a:spLocks noChangeArrowheads="1"/>
          </p:cNvSpPr>
          <p:nvPr/>
        </p:nvSpPr>
        <p:spPr bwMode="auto">
          <a:xfrm>
            <a:off x="609600" y="2647950"/>
            <a:ext cx="2895600" cy="204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US" altLang="zh-CN" sz="1600" b="1">
                <a:solidFill>
                  <a:srgbClr val="5C5C5C"/>
                </a:solidFill>
                <a:latin typeface="Calibri" pitchFamily="34" charset="0"/>
              </a:rPr>
              <a:t>Audio formats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PCM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MPEG lay II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AES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Dolby E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Dolyby D /AC-3</a:t>
            </a:r>
          </a:p>
          <a:p>
            <a:pPr marL="363538" indent="-363538"/>
            <a:endParaRPr lang="en-US" altLang="zh-CN" sz="1600">
              <a:solidFill>
                <a:srgbClr val="5C5C5C"/>
              </a:solidFill>
              <a:latin typeface="Calibri" pitchFamily="34" charset="0"/>
            </a:endParaRPr>
          </a:p>
          <a:p>
            <a:pPr marL="363538" indent="-363538">
              <a:buFontTx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</a:endParaRPr>
          </a:p>
        </p:txBody>
      </p:sp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2743200" y="1885950"/>
            <a:ext cx="3048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US" altLang="zh-CN" sz="1600" b="1" dirty="0">
                <a:solidFill>
                  <a:srgbClr val="5C5C5C"/>
                </a:solidFill>
                <a:latin typeface="Calibri" pitchFamily="34" charset="0"/>
              </a:rPr>
              <a:t>Video formats</a:t>
            </a:r>
          </a:p>
          <a:p>
            <a:pPr marL="363538" indent="-363538">
              <a:buFontTx/>
              <a:buChar char="•"/>
            </a:pPr>
            <a:r>
              <a:rPr lang="en-US" altLang="zh-CN" sz="1600" dirty="0" err="1">
                <a:solidFill>
                  <a:srgbClr val="5C5C5C"/>
                </a:solidFill>
                <a:latin typeface="Calibri" pitchFamily="34" charset="0"/>
              </a:rPr>
              <a:t>AVCIntra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 / </a:t>
            </a:r>
            <a:r>
              <a:rPr lang="en-US" altLang="zh-CN" sz="1600" dirty="0" err="1">
                <a:solidFill>
                  <a:srgbClr val="5C5C5C"/>
                </a:solidFill>
                <a:latin typeface="Calibri" pitchFamily="34" charset="0"/>
              </a:rPr>
              <a:t>DNxHD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 Native</a:t>
            </a:r>
          </a:p>
          <a:p>
            <a:pPr marL="363538" indent="-363538"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QuickTime MOV</a:t>
            </a:r>
          </a:p>
          <a:p>
            <a:pPr marL="363538" indent="-363538"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AMWA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AS02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</a:endParaRPr>
          </a:p>
          <a:p>
            <a:pPr marL="363538" indent="-363538"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MXF OP Atom / MXF OP 1A</a:t>
            </a:r>
          </a:p>
          <a:p>
            <a:pPr marL="363538" indent="-363538"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XDCAM HD / XDCAM HD422</a:t>
            </a:r>
          </a:p>
          <a:p>
            <a:pPr marL="363538" indent="-363538"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MPEG-2 PS or TS</a:t>
            </a:r>
          </a:p>
          <a:p>
            <a:pPr marL="363538" indent="-363538"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IEC-DV(DVCAM or DVSD) </a:t>
            </a:r>
            <a:endParaRPr lang="en-US" altLang="zh-CN" sz="1600" dirty="0" smtClean="0">
              <a:solidFill>
                <a:srgbClr val="5C5C5C"/>
              </a:solidFill>
              <a:latin typeface="Calibri" pitchFamily="34" charset="0"/>
            </a:endParaRPr>
          </a:p>
          <a:p>
            <a:pPr marL="363538" indent="-363538">
              <a:buFontTx/>
              <a:buChar char="•"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XAVC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</a:endParaRP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00150"/>
            <a:ext cx="2133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5467350" y="1295400"/>
            <a:ext cx="32004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US" altLang="zh-CN" sz="1600" b="1">
                <a:solidFill>
                  <a:srgbClr val="5C5C5C"/>
                </a:solidFill>
                <a:latin typeface="Calibri" pitchFamily="34" charset="0"/>
              </a:rPr>
              <a:t>All formats support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Back-to-back playout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Up/down and cross conversion 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Closed captioning &amp; subtitles</a:t>
            </a:r>
          </a:p>
          <a:p>
            <a:pPr marL="363538" indent="-363538">
              <a:buFontTx/>
              <a:buChar char="•"/>
            </a:pPr>
            <a:r>
              <a:rPr lang="en-US" altLang="zh-CN" sz="1600">
                <a:solidFill>
                  <a:srgbClr val="5C5C5C"/>
                </a:solidFill>
                <a:latin typeface="Calibri" pitchFamily="34" charset="0"/>
              </a:rPr>
              <a:t>ARC, AFD, CC and Teletext</a:t>
            </a:r>
          </a:p>
          <a:p>
            <a:pPr marL="363538" indent="-363538">
              <a:buFontTx/>
              <a:buChar char="•"/>
            </a:pPr>
            <a:endParaRPr lang="en-US" altLang="zh-CN" sz="1600">
              <a:solidFill>
                <a:srgbClr val="5C5C5C"/>
              </a:solidFill>
              <a:latin typeface="Calibri" pitchFamily="34" charset="0"/>
            </a:endParaRPr>
          </a:p>
        </p:txBody>
      </p:sp>
      <p:pic>
        <p:nvPicPr>
          <p:cNvPr id="12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57150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Open Technology</a:t>
            </a:r>
          </a:p>
        </p:txBody>
      </p:sp>
      <p:sp>
        <p:nvSpPr>
          <p:cNvPr id="48130" name="Rectangle 6"/>
          <p:cNvSpPr>
            <a:spLocks/>
          </p:cNvSpPr>
          <p:nvPr/>
        </p:nvSpPr>
        <p:spPr bwMode="auto">
          <a:xfrm>
            <a:off x="864033" y="120015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Standardized </a:t>
            </a:r>
            <a:r>
              <a:rPr lang="en-US" altLang="zh-CN" sz="1600" b="1" dirty="0" smtClean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interface </a:t>
            </a:r>
            <a:r>
              <a:rPr lang="en-US" altLang="zh-CN" sz="16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and control protocol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Provide API to control </a:t>
            </a:r>
            <a:r>
              <a:rPr lang="en-US" altLang="zh-CN" sz="1600" dirty="0" err="1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playout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, signal routing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Provide branding protocol for external automation integration to control branding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Support VDCP, Sony for </a:t>
            </a:r>
            <a:r>
              <a:rPr lang="en-US" altLang="zh-CN" sz="1600" dirty="0" err="1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playout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 control</a:t>
            </a:r>
            <a:endParaRPr lang="en-US" altLang="zh-CN" sz="1600" dirty="0">
              <a:solidFill>
                <a:srgbClr val="FF0000"/>
              </a:solidFill>
              <a:latin typeface="Calibri" pitchFamily="34" charset="0"/>
              <a:cs typeface="Helvetica World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Integrated SNMP 2.0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Seamless </a:t>
            </a:r>
            <a:r>
              <a:rPr lang="en-US" altLang="zh-CN" sz="1600" b="1" dirty="0" smtClean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integration</a:t>
            </a:r>
            <a:endParaRPr lang="en-US" altLang="zh-CN" sz="1600" b="1" dirty="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Crucial role in XOR Media Architecture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Communicate with third-party applications such as automation system and media asset manager, including the XOR </a:t>
            </a:r>
            <a:r>
              <a:rPr lang="en-US" altLang="zh-CN" sz="1600" dirty="0" err="1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MediaController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 Tool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Support stream-through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from XOR UML N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Cloud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Aqua storage</a:t>
            </a:r>
            <a:endParaRPr lang="en-US" altLang="zh-CN" sz="1600" dirty="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pic>
        <p:nvPicPr>
          <p:cNvPr id="8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57150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zh-CN" sz="3000" dirty="0" smtClean="0">
                <a:solidFill>
                  <a:srgbClr val="497039"/>
                </a:solidFill>
                <a:ea typeface="宋体" charset="-122"/>
              </a:rPr>
              <a:t>Advanced Capabilities</a:t>
            </a:r>
          </a:p>
        </p:txBody>
      </p:sp>
      <p:sp>
        <p:nvSpPr>
          <p:cNvPr id="49154" name="Rectangle 3"/>
          <p:cNvSpPr>
            <a:spLocks/>
          </p:cNvSpPr>
          <p:nvPr/>
        </p:nvSpPr>
        <p:spPr bwMode="auto">
          <a:xfrm>
            <a:off x="873125" y="1123950"/>
            <a:ext cx="7953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Provide FTP server capability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Provide file ingest/file transfer capability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Support signal routing, no binding limitation between input and output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from any live input to any output port (4x4);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from one live input to any or all output ports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Support IP stream be sent to XOR Cloud Aqua, CDN, 3rd party Cloud or local IPTV media server. Each branding channel could have following live low bitrate IP streaming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HLS for 6 formats simultaneous output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H.264 format for both SD and HD output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1" dirty="0" smtClean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Support </a:t>
            </a:r>
            <a:r>
              <a:rPr lang="en-US" altLang="zh-CN" sz="14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delayed live signals for output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IP encapsulation supporting SMPT 2022-5/6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1" dirty="0">
                <a:solidFill>
                  <a:srgbClr val="5C5C5C"/>
                </a:solidFill>
                <a:latin typeface="Calibri" pitchFamily="34" charset="0"/>
                <a:cs typeface="Helvetica World" pitchFamily="34" charset="0"/>
              </a:rPr>
              <a:t>Support loudness control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400" b="1" dirty="0">
              <a:solidFill>
                <a:srgbClr val="5C5C5C"/>
              </a:solidFill>
              <a:latin typeface="Calibri" pitchFamily="34" charset="0"/>
              <a:cs typeface="Helvetica World" pitchFamily="34" charset="0"/>
            </a:endParaRPr>
          </a:p>
        </p:txBody>
      </p:sp>
      <p:pic>
        <p:nvPicPr>
          <p:cNvPr id="8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9CB9677-C242-4008-A2E0-6C61CFAF5D55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50177" name="Text Box 5"/>
          <p:cNvSpPr txBox="1">
            <a:spLocks noChangeArrowheads="1"/>
          </p:cNvSpPr>
          <p:nvPr/>
        </p:nvSpPr>
        <p:spPr bwMode="auto">
          <a:xfrm>
            <a:off x="533400" y="1352550"/>
            <a:ext cx="609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>
              <a:latin typeface="Calibri" pitchFamily="34" charset="0"/>
            </a:endParaRP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990600" y="5715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1" dirty="0">
                <a:solidFill>
                  <a:srgbClr val="497039"/>
                </a:solidFill>
                <a:latin typeface="Helvetica World" pitchFamily="34" charset="0"/>
                <a:cs typeface="Helvetica World" pitchFamily="34" charset="0"/>
              </a:rPr>
              <a:t>Rich Branding Capabilities</a:t>
            </a:r>
          </a:p>
        </p:txBody>
      </p:sp>
      <p:sp>
        <p:nvSpPr>
          <p:cNvPr id="50179" name="Rectangle 6"/>
          <p:cNvSpPr>
            <a:spLocks/>
          </p:cNvSpPr>
          <p:nvPr/>
        </p:nvSpPr>
        <p:spPr bwMode="auto">
          <a:xfrm>
            <a:off x="533400" y="135255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buClr>
                <a:srgbClr val="5C5C5C"/>
              </a:buClr>
              <a:buSzPts val="1600"/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Up to 4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play-to-air level real-time branding channels </a:t>
            </a:r>
            <a:b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</a:b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(4 on-air output, or 2 on-air+2 preview branding output)</a:t>
            </a:r>
          </a:p>
          <a:p>
            <a:pPr marL="287338" indent="-287338">
              <a:buClr>
                <a:srgbClr val="5C5C5C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Use OpenGL 3D technique to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render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enriched templates in real time </a:t>
            </a:r>
          </a:p>
          <a:p>
            <a:pPr marL="287338" indent="-287338">
              <a:buClr>
                <a:srgbClr val="5C5C5C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Up to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 </a:t>
            </a: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8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layers for logos (static/animated), text crawls, commercial messages, and TV events preview</a:t>
            </a:r>
          </a:p>
          <a:p>
            <a:pPr marL="287338" indent="-287338">
              <a:buClr>
                <a:srgbClr val="5C5C5C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Support updating template elements on the fly</a:t>
            </a:r>
          </a:p>
          <a:p>
            <a:pPr marL="287338" indent="-287338">
              <a:buClr>
                <a:srgbClr val="5C5C5C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Graphics can be driven directly from the playlist or manually triggered</a:t>
            </a:r>
          </a:p>
          <a:p>
            <a:pPr marL="287338" indent="-287338">
              <a:buClr>
                <a:srgbClr val="5C5C5C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rgbClr val="5C5C5C"/>
                </a:solidFill>
                <a:latin typeface="Calibri" pitchFamily="34" charset="0"/>
              </a:rPr>
              <a:t>Support </a:t>
            </a:r>
            <a:r>
              <a:rPr lang="en-US" altLang="zh-CN" sz="1600" dirty="0">
                <a:solidFill>
                  <a:srgbClr val="5C5C5C"/>
                </a:solidFill>
                <a:latin typeface="Calibri" pitchFamily="34" charset="0"/>
              </a:rPr>
              <a:t>dynamic data source from database, file base (XML, txt, etc.) and internet for rendering</a:t>
            </a:r>
          </a:p>
        </p:txBody>
      </p:sp>
      <p:pic>
        <p:nvPicPr>
          <p:cNvPr id="9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6-9">
  <a:themeElements>
    <a:clrScheme name="XOR Color Palette">
      <a:dk1>
        <a:srgbClr val="262626"/>
      </a:dk1>
      <a:lt1>
        <a:srgbClr val="FFFFFF"/>
      </a:lt1>
      <a:dk2>
        <a:srgbClr val="A5A5A5"/>
      </a:dk2>
      <a:lt2>
        <a:srgbClr val="EBF1DD"/>
      </a:lt2>
      <a:accent1>
        <a:srgbClr val="6A9534"/>
      </a:accent1>
      <a:accent2>
        <a:srgbClr val="28629A"/>
      </a:accent2>
      <a:accent3>
        <a:srgbClr val="497039"/>
      </a:accent3>
      <a:accent4>
        <a:srgbClr val="243444"/>
      </a:accent4>
      <a:accent5>
        <a:srgbClr val="C3D69B"/>
      </a:accent5>
      <a:accent6>
        <a:srgbClr val="50677E"/>
      </a:accent6>
      <a:hlink>
        <a:srgbClr val="262626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Template16-9</Template>
  <TotalTime>12416</TotalTime>
  <Words>812</Words>
  <Application>Microsoft Office PowerPoint</Application>
  <PresentationFormat>全屏显示(16:9)</PresentationFormat>
  <Paragraphs>245</Paragraphs>
  <Slides>26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Template16-9</vt:lpstr>
      <vt:lpstr>自定义设计方案</vt:lpstr>
      <vt:lpstr>Media Server G</vt:lpstr>
      <vt:lpstr>PowerPoint 演示文稿</vt:lpstr>
      <vt:lpstr>MediaServer G Series</vt:lpstr>
      <vt:lpstr>MSV-G Models</vt:lpstr>
      <vt:lpstr>PowerPoint 演示文稿</vt:lpstr>
      <vt:lpstr>PowerPoint 演示文稿</vt:lpstr>
      <vt:lpstr>Open Technology</vt:lpstr>
      <vt:lpstr>Advanced Capabilities</vt:lpstr>
      <vt:lpstr>PowerPoint 演示文稿</vt:lpstr>
      <vt:lpstr>Maximum 4 Layers DVE</vt:lpstr>
      <vt:lpstr>Real Time Rendering Enriched Templates</vt:lpstr>
      <vt:lpstr>Resize &amp; Rolling Credits</vt:lpstr>
      <vt:lpstr>Up to 8 Layers Branding</vt:lpstr>
      <vt:lpstr>Dynamic Data Connectivity</vt:lpstr>
      <vt:lpstr>XOR MSV-G Workflow</vt:lpstr>
      <vt:lpstr>XOR MediaController Tool – MSV-G Control</vt:lpstr>
      <vt:lpstr>MCT – Configuration</vt:lpstr>
      <vt:lpstr>MCT – Scheduling</vt:lpstr>
      <vt:lpstr>MCT – Playlist-1 </vt:lpstr>
      <vt:lpstr>MCT – Playlist-2 </vt:lpstr>
      <vt:lpstr>MCT – Playlist-3 </vt:lpstr>
      <vt:lpstr>MCT – Manual Control </vt:lpstr>
      <vt:lpstr>MCT – Preview</vt:lpstr>
      <vt:lpstr>Configuration Utility</vt:lpstr>
      <vt:lpstr>Highlights </vt:lpstr>
      <vt:lpstr>Thank you!</vt:lpstr>
    </vt:vector>
  </TitlesOfParts>
  <Company>SeaChange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XOR Media</dc:title>
  <dc:creator>FFronda</dc:creator>
  <cp:lastModifiedBy>xiaojie.yu</cp:lastModifiedBy>
  <cp:revision>784</cp:revision>
  <dcterms:created xsi:type="dcterms:W3CDTF">2012-08-01T08:54:09Z</dcterms:created>
  <dcterms:modified xsi:type="dcterms:W3CDTF">2020-04-10T08:00:09Z</dcterms:modified>
</cp:coreProperties>
</file>